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95" r:id="rId2"/>
    <p:sldId id="287" r:id="rId3"/>
    <p:sldId id="288" r:id="rId4"/>
    <p:sldId id="294" r:id="rId5"/>
    <p:sldId id="289" r:id="rId6"/>
    <p:sldId id="266" r:id="rId7"/>
    <p:sldId id="265" r:id="rId8"/>
    <p:sldId id="256" r:id="rId9"/>
    <p:sldId id="257" r:id="rId10"/>
    <p:sldId id="258" r:id="rId11"/>
    <p:sldId id="259" r:id="rId12"/>
    <p:sldId id="300" r:id="rId13"/>
    <p:sldId id="297" r:id="rId14"/>
    <p:sldId id="298" r:id="rId15"/>
    <p:sldId id="274" r:id="rId16"/>
    <p:sldId id="277" r:id="rId17"/>
    <p:sldId id="278" r:id="rId18"/>
    <p:sldId id="279" r:id="rId19"/>
    <p:sldId id="280" r:id="rId20"/>
    <p:sldId id="261" r:id="rId21"/>
    <p:sldId id="301" r:id="rId22"/>
    <p:sldId id="302" r:id="rId23"/>
    <p:sldId id="303" r:id="rId24"/>
    <p:sldId id="305" r:id="rId25"/>
    <p:sldId id="306" r:id="rId26"/>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918" autoAdjust="0"/>
  </p:normalViewPr>
  <p:slideViewPr>
    <p:cSldViewPr>
      <p:cViewPr varScale="1">
        <p:scale>
          <a:sx n="58" d="100"/>
          <a:sy n="58" d="100"/>
        </p:scale>
        <p:origin x="1520" y="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3B467D29-0E54-4FC2-B286-9BE94D2829B8}" type="datetimeFigureOut">
              <a:rPr lang="en-US" smtClean="0"/>
              <a:pPr/>
              <a:t>9/12/2024</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8969E78D-3266-4CC1-916B-2600E39DD55E}"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C4BA4553-079D-4D20-B90C-B0C298FDB8E7}" type="datetimeFigureOut">
              <a:rPr lang="en-US" smtClean="0"/>
              <a:pPr/>
              <a:t>9/12/2024</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ACEE32E0-70ED-475D-B6A3-4A43F6DB1D4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1" dirty="0">
                <a:effectLst/>
                <a:latin typeface="Arial" panose="020B0604020202020204" pitchFamily="34" charset="0"/>
                <a:ea typeface="Calibri" panose="020F0502020204030204" pitchFamily="34" charset="0"/>
                <a:cs typeface="Mangal" panose="02040503050203030202" pitchFamily="18" charset="0"/>
              </a:rPr>
              <a:t>Imperative programming: It is a software development paradigm where functions are implicitly coded in every required step to solve a problem. In imperative programming, every operation is coded and the code itself specifies how the problem is to </a:t>
            </a:r>
            <a:r>
              <a:rPr lang="en-IN" sz="1200" b="1">
                <a:effectLst/>
                <a:latin typeface="Arial" panose="020B0604020202020204" pitchFamily="34" charset="0"/>
                <a:ea typeface="Calibri" panose="020F0502020204030204" pitchFamily="34" charset="0"/>
                <a:cs typeface="Mangal" panose="02040503050203030202" pitchFamily="18" charset="0"/>
              </a:rPr>
              <a:t>be solved.</a:t>
            </a:r>
            <a:endParaRPr lang="en-IN" dirty="0"/>
          </a:p>
        </p:txBody>
      </p:sp>
      <p:sp>
        <p:nvSpPr>
          <p:cNvPr id="4" name="Slide Number Placeholder 3"/>
          <p:cNvSpPr>
            <a:spLocks noGrp="1"/>
          </p:cNvSpPr>
          <p:nvPr>
            <p:ph type="sldNum" sz="quarter" idx="5"/>
          </p:nvPr>
        </p:nvSpPr>
        <p:spPr/>
        <p:txBody>
          <a:bodyPr/>
          <a:lstStyle/>
          <a:p>
            <a:fld id="{ACEE32E0-70ED-475D-B6A3-4A43F6DB1D4C}" type="slidenum">
              <a:rPr lang="en-US" smtClean="0"/>
              <a:pPr/>
              <a:t>2</a:t>
            </a:fld>
            <a:endParaRPr lang="en-US"/>
          </a:p>
        </p:txBody>
      </p:sp>
    </p:spTree>
    <p:extLst>
      <p:ext uri="{BB962C8B-B14F-4D97-AF65-F5344CB8AC3E}">
        <p14:creationId xmlns:p14="http://schemas.microsoft.com/office/powerpoint/2010/main" val="323500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a:solidFill>
                  <a:schemeClr val="tx1"/>
                </a:solidFill>
                <a:latin typeface="+mn-lt"/>
                <a:ea typeface="+mn-ea"/>
                <a:cs typeface="+mn-cs"/>
              </a:rPr>
              <a:t>If you plan to study embedded systems/ processor design, these concepts are very important, as they form the basis of design strategy. It is also a well known fact that </a:t>
            </a:r>
            <a:r>
              <a:rPr lang="en-US" sz="1200" b="1" i="0" kern="1200" dirty="0">
                <a:solidFill>
                  <a:schemeClr val="tx1"/>
                </a:solidFill>
                <a:latin typeface="+mn-lt"/>
                <a:ea typeface="+mn-ea"/>
                <a:cs typeface="+mn-cs"/>
              </a:rPr>
              <a:t>assembly coding</a:t>
            </a:r>
            <a:r>
              <a:rPr lang="en-US" sz="1200" b="0" i="0" kern="1200" dirty="0">
                <a:solidFill>
                  <a:schemeClr val="tx1"/>
                </a:solidFill>
                <a:latin typeface="+mn-lt"/>
                <a:ea typeface="+mn-ea"/>
                <a:cs typeface="+mn-cs"/>
              </a:rPr>
              <a:t> is closest to the computer, and it is always most optimum, if written properly. This is very important for </a:t>
            </a:r>
            <a:r>
              <a:rPr lang="en-US" sz="1200" b="1" i="0" kern="1200" dirty="0">
                <a:solidFill>
                  <a:schemeClr val="tx1"/>
                </a:solidFill>
                <a:latin typeface="+mn-lt"/>
                <a:ea typeface="+mn-ea"/>
                <a:cs typeface="+mn-cs"/>
              </a:rPr>
              <a:t>real-time</a:t>
            </a:r>
            <a:r>
              <a:rPr lang="en-US" sz="1200" b="0" i="0" kern="1200" dirty="0">
                <a:solidFill>
                  <a:schemeClr val="tx1"/>
                </a:solidFill>
                <a:latin typeface="+mn-lt"/>
                <a:ea typeface="+mn-ea"/>
                <a:cs typeface="+mn-cs"/>
              </a:rPr>
              <a:t> or time critical systems coding, as each millisecond is very important. Knowing the architecture completely helps you write assembly codes. If you are writing assembly codes, you know exactly how many instructions-cycle it will take to execute it, which is generally not possible in higher languages like C/Java etc.</a:t>
            </a:r>
            <a:br>
              <a:rPr lang="en-US" dirty="0"/>
            </a:br>
            <a:br>
              <a:rPr lang="en-US" dirty="0"/>
            </a:br>
            <a:r>
              <a:rPr lang="en-US" sz="1200" b="0" i="0" kern="1200" dirty="0">
                <a:solidFill>
                  <a:schemeClr val="tx1"/>
                </a:solidFill>
                <a:latin typeface="+mn-lt"/>
                <a:ea typeface="+mn-ea"/>
                <a:cs typeface="+mn-cs"/>
              </a:rPr>
              <a:t>The</a:t>
            </a:r>
            <a:r>
              <a:rPr lang="en-US" sz="1200" b="1" i="0" kern="1200" dirty="0">
                <a:solidFill>
                  <a:schemeClr val="tx1"/>
                </a:solidFill>
                <a:latin typeface="+mn-lt"/>
                <a:ea typeface="+mn-ea"/>
                <a:cs typeface="+mn-cs"/>
              </a:rPr>
              <a:t> memory hierarchy model</a:t>
            </a:r>
            <a:r>
              <a:rPr lang="en-US" sz="1200" b="0" i="0" kern="1200" dirty="0">
                <a:solidFill>
                  <a:schemeClr val="tx1"/>
                </a:solidFill>
                <a:latin typeface="+mn-lt"/>
                <a:ea typeface="+mn-ea"/>
                <a:cs typeface="+mn-cs"/>
              </a:rPr>
              <a:t> lets you optimize the Page file/cache/RAM, etc. to get the code execute in least time. Also, it lets you know how your own personal computer will perform, and what limits it can reach. It can let you decide what specifications your PC should have to perform well!</a:t>
            </a:r>
            <a:br>
              <a:rPr lang="en-US" dirty="0"/>
            </a:br>
            <a:r>
              <a:rPr lang="en-US" sz="1200" b="0" i="0" kern="1200" dirty="0">
                <a:solidFill>
                  <a:schemeClr val="tx1"/>
                </a:solidFill>
                <a:latin typeface="+mn-lt"/>
                <a:ea typeface="+mn-ea"/>
                <a:cs typeface="+mn-cs"/>
              </a:rPr>
              <a:t>Also, it is useful for a </a:t>
            </a:r>
            <a:r>
              <a:rPr lang="en-US" sz="1200" b="1" i="0" kern="1200" dirty="0">
                <a:solidFill>
                  <a:schemeClr val="tx1"/>
                </a:solidFill>
                <a:latin typeface="+mn-lt"/>
                <a:ea typeface="+mn-ea"/>
                <a:cs typeface="+mn-cs"/>
              </a:rPr>
              <a:t>coder, or compiler-designer,</a:t>
            </a:r>
            <a:r>
              <a:rPr lang="en-US" sz="1200" b="0" i="0" kern="1200" dirty="0">
                <a:solidFill>
                  <a:schemeClr val="tx1"/>
                </a:solidFill>
                <a:latin typeface="+mn-lt"/>
                <a:ea typeface="+mn-ea"/>
                <a:cs typeface="+mn-cs"/>
              </a:rPr>
              <a:t> as computer organization teaches us how</a:t>
            </a:r>
            <a:r>
              <a:rPr lang="en-US" sz="1200" b="1" i="0" kern="1200" dirty="0">
                <a:solidFill>
                  <a:schemeClr val="tx1"/>
                </a:solidFill>
                <a:latin typeface="+mn-lt"/>
                <a:ea typeface="+mn-ea"/>
                <a:cs typeface="+mn-cs"/>
              </a:rPr>
              <a:t>  'hazards' and 'stalls</a:t>
            </a:r>
            <a:r>
              <a:rPr lang="en-US" sz="1200" b="0" i="0" kern="1200" dirty="0">
                <a:solidFill>
                  <a:schemeClr val="tx1"/>
                </a:solidFill>
                <a:latin typeface="+mn-lt"/>
                <a:ea typeface="+mn-ea"/>
                <a:cs typeface="+mn-cs"/>
              </a:rPr>
              <a:t>' can be avoided by changing the coding order, and algorithms, and to make use of the '</a:t>
            </a:r>
            <a:r>
              <a:rPr lang="en-US" sz="1200" b="1" i="0" kern="1200" dirty="0">
                <a:solidFill>
                  <a:schemeClr val="tx1"/>
                </a:solidFill>
                <a:latin typeface="+mn-lt"/>
                <a:ea typeface="+mn-ea"/>
                <a:cs typeface="+mn-cs"/>
              </a:rPr>
              <a:t>pipeline</a:t>
            </a:r>
            <a:r>
              <a:rPr lang="en-US" sz="1200" b="0" i="0" kern="1200" dirty="0">
                <a:solidFill>
                  <a:schemeClr val="tx1"/>
                </a:solidFill>
                <a:latin typeface="+mn-lt"/>
                <a:ea typeface="+mn-ea"/>
                <a:cs typeface="+mn-cs"/>
              </a:rPr>
              <a:t>' as best as possible. And these are just some important advantages of Computer Architecture. </a:t>
            </a:r>
            <a:endParaRPr lang="en-US" dirty="0"/>
          </a:p>
        </p:txBody>
      </p:sp>
      <p:sp>
        <p:nvSpPr>
          <p:cNvPr id="4" name="Slide Number Placeholder 3"/>
          <p:cNvSpPr>
            <a:spLocks noGrp="1"/>
          </p:cNvSpPr>
          <p:nvPr>
            <p:ph type="sldNum" sz="quarter" idx="10"/>
          </p:nvPr>
        </p:nvSpPr>
        <p:spPr/>
        <p:txBody>
          <a:bodyPr/>
          <a:lstStyle/>
          <a:p>
            <a:fld id="{ACEE32E0-70ED-475D-B6A3-4A43F6DB1D4C}"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0" i="0" dirty="0">
                <a:solidFill>
                  <a:srgbClr val="111111"/>
                </a:solidFill>
                <a:effectLst/>
                <a:latin typeface="Roboto" panose="02000000000000000000" pitchFamily="2" charset="0"/>
              </a:rPr>
              <a:t>The accumulator is an </a:t>
            </a:r>
            <a:r>
              <a:rPr lang="en-IN" b="1" i="0" dirty="0">
                <a:solidFill>
                  <a:srgbClr val="111111"/>
                </a:solidFill>
                <a:effectLst/>
                <a:latin typeface="Roboto" panose="02000000000000000000" pitchFamily="2" charset="0"/>
              </a:rPr>
              <a:t>8-bit arithmetic/logic unit</a:t>
            </a:r>
            <a:r>
              <a:rPr lang="en-IN" b="0" i="0" dirty="0">
                <a:solidFill>
                  <a:srgbClr val="111111"/>
                </a:solidFill>
                <a:effectLst/>
                <a:latin typeface="Roboto" panose="02000000000000000000" pitchFamily="2" charset="0"/>
              </a:rPr>
              <a:t> (ALU) register. This register is used to store 8-bit data as well as arithmetic and logical operations. The accumulator stores the result of an operation</a:t>
            </a:r>
            <a:endParaRPr lang="en-IN" dirty="0"/>
          </a:p>
        </p:txBody>
      </p:sp>
      <p:sp>
        <p:nvSpPr>
          <p:cNvPr id="4" name="Slide Number Placeholder 3"/>
          <p:cNvSpPr>
            <a:spLocks noGrp="1"/>
          </p:cNvSpPr>
          <p:nvPr>
            <p:ph type="sldNum" sz="quarter" idx="5"/>
          </p:nvPr>
        </p:nvSpPr>
        <p:spPr/>
        <p:txBody>
          <a:bodyPr/>
          <a:lstStyle/>
          <a:p>
            <a:fld id="{1E6DA32E-F4F8-4408-8168-987354115151}" type="slidenum">
              <a:rPr lang="en-IN" smtClean="0"/>
              <a:t>9</a:t>
            </a:fld>
            <a:endParaRPr lang="en-IN"/>
          </a:p>
        </p:txBody>
      </p:sp>
    </p:spTree>
    <p:extLst>
      <p:ext uri="{BB962C8B-B14F-4D97-AF65-F5344CB8AC3E}">
        <p14:creationId xmlns:p14="http://schemas.microsoft.com/office/powerpoint/2010/main" val="1797909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b="0" i="0" dirty="0">
                <a:solidFill>
                  <a:srgbClr val="111111"/>
                </a:solidFill>
                <a:effectLst/>
                <a:latin typeface="Roboto" panose="02000000000000000000" pitchFamily="2" charset="0"/>
              </a:rPr>
              <a:t>The accumulator is an </a:t>
            </a:r>
            <a:r>
              <a:rPr lang="en-IN" b="1" i="0" dirty="0">
                <a:solidFill>
                  <a:srgbClr val="111111"/>
                </a:solidFill>
                <a:effectLst/>
                <a:latin typeface="Roboto" panose="02000000000000000000" pitchFamily="2" charset="0"/>
              </a:rPr>
              <a:t>8-bit arithmetic/logic unit</a:t>
            </a:r>
            <a:r>
              <a:rPr lang="en-IN" b="0" i="0" dirty="0">
                <a:solidFill>
                  <a:srgbClr val="111111"/>
                </a:solidFill>
                <a:effectLst/>
                <a:latin typeface="Roboto" panose="02000000000000000000" pitchFamily="2" charset="0"/>
              </a:rPr>
              <a:t> (ALU) register. This register is used to store 8-bit data as well as arithmetic and logical operations. The accumulator stores the result of an operation</a:t>
            </a:r>
            <a:endParaRPr lang="en-IN" dirty="0"/>
          </a:p>
          <a:p>
            <a:endParaRPr lang="en-IN" dirty="0"/>
          </a:p>
        </p:txBody>
      </p:sp>
      <p:sp>
        <p:nvSpPr>
          <p:cNvPr id="4" name="Slide Number Placeholder 3"/>
          <p:cNvSpPr>
            <a:spLocks noGrp="1"/>
          </p:cNvSpPr>
          <p:nvPr>
            <p:ph type="sldNum" sz="quarter" idx="5"/>
          </p:nvPr>
        </p:nvSpPr>
        <p:spPr/>
        <p:txBody>
          <a:bodyPr/>
          <a:lstStyle/>
          <a:p>
            <a:fld id="{1E6DA32E-F4F8-4408-8168-987354115151}" type="slidenum">
              <a:rPr lang="en-IN" smtClean="0"/>
              <a:t>11</a:t>
            </a:fld>
            <a:endParaRPr lang="en-IN"/>
          </a:p>
        </p:txBody>
      </p:sp>
    </p:spTree>
    <p:extLst>
      <p:ext uri="{BB962C8B-B14F-4D97-AF65-F5344CB8AC3E}">
        <p14:creationId xmlns:p14="http://schemas.microsoft.com/office/powerpoint/2010/main" val="2941982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a:solidFill>
                  <a:schemeClr val="tx1"/>
                </a:solidFill>
                <a:effectLst/>
                <a:latin typeface="+mn-lt"/>
                <a:ea typeface="+mn-ea"/>
                <a:cs typeface="+mn-cs"/>
              </a:rPr>
              <a:t>Additional notes on memory units</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The computer’s memory stores data, instructions required during the processing of data, and output results. Storage may be required for a limited period of time, instantly, or, for an extended period of time. Different types of memories, each having its own unique features, are available for use in a computer. The cache memory, registers, and RAM are fast memories and store the data and instructions temporarily during the processing of data and instructions. The secondary memories like magnetic disks and optical disks have large storage capacities and store the data and instructions permanently, but are slow memory devices. The memories are organized in the computer in a manner to achieve high levels of performance at the minimum cost.</a:t>
            </a:r>
          </a:p>
          <a:p>
            <a:endParaRPr lang="en-US"/>
          </a:p>
          <a:p>
            <a:endParaRPr lang="en-US"/>
          </a:p>
        </p:txBody>
      </p:sp>
      <p:sp>
        <p:nvSpPr>
          <p:cNvPr id="4" name="Slide Number Placeholder 3"/>
          <p:cNvSpPr>
            <a:spLocks noGrp="1"/>
          </p:cNvSpPr>
          <p:nvPr>
            <p:ph type="sldNum" sz="quarter" idx="10"/>
          </p:nvPr>
        </p:nvSpPr>
        <p:spPr/>
        <p:txBody>
          <a:bodyPr/>
          <a:lstStyle/>
          <a:p>
            <a:fld id="{9C10463E-A946-4DB7-84F1-2B38F7DE12A7}" type="slidenum">
              <a:rPr lang="en-IN" smtClean="0"/>
              <a:t>15</a:t>
            </a:fld>
            <a:endParaRPr lang="en-IN"/>
          </a:p>
        </p:txBody>
      </p:sp>
    </p:spTree>
    <p:extLst>
      <p:ext uri="{BB962C8B-B14F-4D97-AF65-F5344CB8AC3E}">
        <p14:creationId xmlns:p14="http://schemas.microsoft.com/office/powerpoint/2010/main" val="2598069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a:solidFill>
                  <a:schemeClr val="tx1"/>
                </a:solidFill>
                <a:effectLst/>
                <a:latin typeface="+mn-lt"/>
                <a:ea typeface="+mn-ea"/>
                <a:cs typeface="+mn-cs"/>
              </a:rPr>
              <a:t>Additional notes on secondary storage devices</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Secondary memory on a computer is storage for data and programs not in use at the moment. In addition to punched cards and paper tape, early computers also used magnetic tape for secondary storage. Tape is cheap, either on large reels or in small cassettes, but has the disadvantage that it must be read or written sequentially from one end to the other</a:t>
            </a:r>
            <a:endParaRPr lang="en-US"/>
          </a:p>
          <a:p>
            <a:endParaRPr lang="en-US"/>
          </a:p>
        </p:txBody>
      </p:sp>
      <p:sp>
        <p:nvSpPr>
          <p:cNvPr id="4" name="Slide Number Placeholder 3"/>
          <p:cNvSpPr>
            <a:spLocks noGrp="1"/>
          </p:cNvSpPr>
          <p:nvPr>
            <p:ph type="sldNum" sz="quarter" idx="10"/>
          </p:nvPr>
        </p:nvSpPr>
        <p:spPr/>
        <p:txBody>
          <a:bodyPr/>
          <a:lstStyle/>
          <a:p>
            <a:fld id="{9C10463E-A946-4DB7-84F1-2B38F7DE12A7}" type="slidenum">
              <a:rPr lang="en-IN" smtClean="0"/>
              <a:t>17</a:t>
            </a:fld>
            <a:endParaRPr lang="en-IN"/>
          </a:p>
        </p:txBody>
      </p:sp>
    </p:spTree>
    <p:extLst>
      <p:ext uri="{BB962C8B-B14F-4D97-AF65-F5344CB8AC3E}">
        <p14:creationId xmlns:p14="http://schemas.microsoft.com/office/powerpoint/2010/main" val="1552697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a:solidFill>
                  <a:schemeClr val="tx2"/>
                </a:solidFill>
              </a:rPr>
              <a:t>Input, output, and auxiliary/secondary storage devices attached to a computer are called peripherals. E.g. Magnetic tapes, magnetic disks, compact disks etc.</a:t>
            </a:r>
          </a:p>
          <a:p>
            <a:endParaRPr lang="en-US"/>
          </a:p>
        </p:txBody>
      </p:sp>
      <p:sp>
        <p:nvSpPr>
          <p:cNvPr id="4" name="Slide Number Placeholder 3"/>
          <p:cNvSpPr>
            <a:spLocks noGrp="1"/>
          </p:cNvSpPr>
          <p:nvPr>
            <p:ph type="sldNum" sz="quarter" idx="10"/>
          </p:nvPr>
        </p:nvSpPr>
        <p:spPr/>
        <p:txBody>
          <a:bodyPr/>
          <a:lstStyle/>
          <a:p>
            <a:fld id="{9C10463E-A946-4DB7-84F1-2B38F7DE12A7}" type="slidenum">
              <a:rPr lang="en-IN" smtClean="0"/>
              <a:t>18</a:t>
            </a:fld>
            <a:endParaRPr lang="en-IN"/>
          </a:p>
        </p:txBody>
      </p:sp>
    </p:spTree>
    <p:extLst>
      <p:ext uri="{BB962C8B-B14F-4D97-AF65-F5344CB8AC3E}">
        <p14:creationId xmlns:p14="http://schemas.microsoft.com/office/powerpoint/2010/main" val="3495170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b="1" kern="1200">
                <a:solidFill>
                  <a:schemeClr val="tx1"/>
                </a:solidFill>
                <a:effectLst/>
                <a:latin typeface="+mn-lt"/>
                <a:ea typeface="+mn-ea"/>
                <a:cs typeface="+mn-cs"/>
              </a:rPr>
              <a:t>Additional notes on cache memory</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The data and instructions that are required during the processing of data are brought from the secondary storage devices and stored in the RAM. For processing, it is required that the data and instructions are accessed from the RAM and stored in the registers. The time taken to move the data between RAM and CPU registers is large. This affects the speed of processing of computer, and results in decreasing the performance of CPU.</a:t>
            </a:r>
          </a:p>
          <a:p>
            <a:r>
              <a:rPr lang="en-US" sz="1200" kern="1200">
                <a:solidFill>
                  <a:schemeClr val="tx1"/>
                </a:solidFill>
                <a:effectLst/>
                <a:latin typeface="+mn-lt"/>
                <a:ea typeface="+mn-ea"/>
                <a:cs typeface="+mn-cs"/>
              </a:rPr>
              <a:t>Cache memory is a very high speed memory placed in between RAM and CPU. Cache memory increases the speed of processing.</a:t>
            </a:r>
          </a:p>
          <a:p>
            <a:r>
              <a:rPr lang="en-US" sz="1200" kern="1200">
                <a:solidFill>
                  <a:schemeClr val="tx1"/>
                </a:solidFill>
                <a:effectLst/>
                <a:latin typeface="+mn-lt"/>
                <a:ea typeface="+mn-ea"/>
                <a:cs typeface="+mn-cs"/>
              </a:rPr>
              <a:t>Cache memory is a storage buffer that stores the data that is used more often, temporarily, and makes them available to CPU at a fast rate. During processing, CPU first checks cache for the required data. If data is not found in cache, then it looks in the RAM for data.</a:t>
            </a:r>
          </a:p>
          <a:p>
            <a:r>
              <a:rPr lang="en-US" sz="1200" kern="1200">
                <a:solidFill>
                  <a:schemeClr val="tx1"/>
                </a:solidFill>
                <a:effectLst/>
                <a:latin typeface="+mn-lt"/>
                <a:ea typeface="+mn-ea"/>
                <a:cs typeface="+mn-cs"/>
              </a:rPr>
              <a:t>To access the cache memory, CPU does not have to use the motherboard’s system bus for data transfer. (The data transfer speed slows to the motherboard’s capability, when data is passed through system bus. CPU can process data at a much faster rate by avoiding the system bus.)</a:t>
            </a:r>
          </a:p>
          <a:p>
            <a:r>
              <a:rPr lang="en-US" sz="1200" kern="1200">
                <a:solidFill>
                  <a:schemeClr val="tx1"/>
                </a:solidFill>
                <a:effectLst/>
                <a:latin typeface="+mn-lt"/>
                <a:ea typeface="+mn-ea"/>
                <a:cs typeface="+mn-cs"/>
              </a:rPr>
              <a:t>Cache memory is built into the processor, and may also be located next to it on a separate chip between the CPU and RAM. Cache built into the CPU is faster than separate cache, running at the speed of the microprocessor itself. However, separate cache is roughly twice as fast as RAM.</a:t>
            </a:r>
          </a:p>
          <a:p>
            <a:r>
              <a:rPr lang="en-US" sz="1200" kern="1200">
                <a:solidFill>
                  <a:schemeClr val="tx1"/>
                </a:solidFill>
                <a:effectLst/>
                <a:latin typeface="+mn-lt"/>
                <a:ea typeface="+mn-ea"/>
                <a:cs typeface="+mn-cs"/>
              </a:rPr>
              <a:t>The CPU has a built-in Level 1 (L1) cache and Level 2 (L2) cache. In addition to the built-in L1 and L2 cache, some CPUs have a separate cache chip on the motherboard. This cache on the motherboard is called Level 3 (L3) cache. Nowadays, high-end processor comes with built-in L3 cache, like in Intel core i7. The L1, L2 and L3 cache store the most recently run instructions, the next ones and the possible ones, respectively. Typically, CPUs have cache size varying from 256KB (L1), 6 MB (L2), to 12MB (L3) cache.</a:t>
            </a:r>
          </a:p>
          <a:p>
            <a:endParaRPr lang="en-US"/>
          </a:p>
        </p:txBody>
      </p:sp>
      <p:sp>
        <p:nvSpPr>
          <p:cNvPr id="4" name="Slide Number Placeholder 3"/>
          <p:cNvSpPr>
            <a:spLocks noGrp="1"/>
          </p:cNvSpPr>
          <p:nvPr>
            <p:ph type="sldNum" sz="quarter" idx="10"/>
          </p:nvPr>
        </p:nvSpPr>
        <p:spPr/>
        <p:txBody>
          <a:bodyPr/>
          <a:lstStyle/>
          <a:p>
            <a:fld id="{9C10463E-A946-4DB7-84F1-2B38F7DE12A7}" type="slidenum">
              <a:rPr lang="en-IN" smtClean="0"/>
              <a:t>19</a:t>
            </a:fld>
            <a:endParaRPr lang="en-IN"/>
          </a:p>
        </p:txBody>
      </p:sp>
    </p:spTree>
    <p:extLst>
      <p:ext uri="{BB962C8B-B14F-4D97-AF65-F5344CB8AC3E}">
        <p14:creationId xmlns:p14="http://schemas.microsoft.com/office/powerpoint/2010/main" val="4192807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748E43-AAF6-4998-B241-677BD4572ECB}"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8D158-0A38-4D3A-B417-336D3A99D0B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748E43-AAF6-4998-B241-677BD4572ECB}"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8D158-0A38-4D3A-B417-336D3A99D0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748E43-AAF6-4998-B241-677BD4572ECB}"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8D158-0A38-4D3A-B417-336D3A99D0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748E43-AAF6-4998-B241-677BD4572ECB}"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8D158-0A38-4D3A-B417-336D3A99D0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748E43-AAF6-4998-B241-677BD4572ECB}"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8D158-0A38-4D3A-B417-336D3A99D0B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748E43-AAF6-4998-B241-677BD4572ECB}" type="datetimeFigureOut">
              <a:rPr lang="en-US" smtClean="0"/>
              <a:pPr/>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8D158-0A38-4D3A-B417-336D3A99D0B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748E43-AAF6-4998-B241-677BD4572ECB}" type="datetimeFigureOut">
              <a:rPr lang="en-US" smtClean="0"/>
              <a:pPr/>
              <a:t>9/12/2024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F8D158-0A38-4D3A-B417-336D3A99D0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748E43-AAF6-4998-B241-677BD4572ECB}" type="datetimeFigureOut">
              <a:rPr lang="en-US" smtClean="0"/>
              <a:pPr/>
              <a:t>9/12/2024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F8D158-0A38-4D3A-B417-336D3A99D0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748E43-AAF6-4998-B241-677BD4572ECB}" type="datetimeFigureOut">
              <a:rPr lang="en-US" smtClean="0"/>
              <a:pPr/>
              <a:t>9/12/2024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F8D158-0A38-4D3A-B417-336D3A99D0B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748E43-AAF6-4998-B241-677BD4572ECB}" type="datetimeFigureOut">
              <a:rPr lang="en-US" smtClean="0"/>
              <a:pPr/>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8D158-0A38-4D3A-B417-336D3A99D0B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748E43-AAF6-4998-B241-677BD4572ECB}" type="datetimeFigureOut">
              <a:rPr lang="en-US" smtClean="0"/>
              <a:pPr/>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8D158-0A38-4D3A-B417-336D3A99D0B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748E43-AAF6-4998-B241-677BD4572ECB}" type="datetimeFigureOut">
              <a:rPr lang="en-US" smtClean="0"/>
              <a:pPr/>
              <a:t>9/12/2024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F8D158-0A38-4D3A-B417-336D3A99D0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en.wikipedia.org/wiki/Memory_management" TargetMode="External"/><Relationship Id="rId3" Type="http://schemas.openxmlformats.org/officeDocument/2006/relationships/hyperlink" Target="https://en.wikipedia.org/wiki/Programming_language" TargetMode="External"/><Relationship Id="rId7" Type="http://schemas.openxmlformats.org/officeDocument/2006/relationships/hyperlink" Target="https://en.wikipedia.org/wiki/Natural_language" TargetMode="External"/><Relationship Id="rId2" Type="http://schemas.openxmlformats.org/officeDocument/2006/relationships/hyperlink" Target="https://en.wikipedia.org/wiki/Computer_science" TargetMode="External"/><Relationship Id="rId1" Type="http://schemas.openxmlformats.org/officeDocument/2006/relationships/slideLayout" Target="../slideLayouts/slideLayout2.xml"/><Relationship Id="rId6" Type="http://schemas.openxmlformats.org/officeDocument/2006/relationships/hyperlink" Target="https://en.wikipedia.org/wiki/Low-level_programming_language" TargetMode="External"/><Relationship Id="rId5" Type="http://schemas.openxmlformats.org/officeDocument/2006/relationships/hyperlink" Target="https://en.wikipedia.org/wiki/Computer" TargetMode="External"/><Relationship Id="rId4" Type="http://schemas.openxmlformats.org/officeDocument/2006/relationships/hyperlink" Target="https://en.wikipedia.org/wiki/Abstraction_(computer_science)"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geeksforgeeks.org/programming-language-generations/" TargetMode="External"/><Relationship Id="rId2" Type="http://schemas.openxmlformats.org/officeDocument/2006/relationships/hyperlink" Target="https://www.geeksforgeeks.org/difference-between-assembly-language-and-high-level-languag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en.wikipedia.org/wiki/Object_code" TargetMode="External"/><Relationship Id="rId3" Type="http://schemas.openxmlformats.org/officeDocument/2006/relationships/hyperlink" Target="https://en.wikipedia.org/wiki/Programming_language" TargetMode="External"/><Relationship Id="rId7" Type="http://schemas.openxmlformats.org/officeDocument/2006/relationships/hyperlink" Target="https://en.wikipedia.org/wiki/Assembly_language" TargetMode="External"/><Relationship Id="rId2" Type="http://schemas.openxmlformats.org/officeDocument/2006/relationships/hyperlink" Target="https://en.wikipedia.org/wiki/Translator_(computing)" TargetMode="External"/><Relationship Id="rId1" Type="http://schemas.openxmlformats.org/officeDocument/2006/relationships/slideLayout" Target="../slideLayouts/slideLayout2.xml"/><Relationship Id="rId6" Type="http://schemas.openxmlformats.org/officeDocument/2006/relationships/hyperlink" Target="https://en.wikipedia.org/wiki/Lower_level_language" TargetMode="External"/><Relationship Id="rId5" Type="http://schemas.openxmlformats.org/officeDocument/2006/relationships/hyperlink" Target="https://en.wikipedia.org/wiki/High-level_programming_language" TargetMode="External"/><Relationship Id="rId10" Type="http://schemas.openxmlformats.org/officeDocument/2006/relationships/hyperlink" Target="https://en.wikipedia.org/wiki/Executable" TargetMode="External"/><Relationship Id="rId4" Type="http://schemas.openxmlformats.org/officeDocument/2006/relationships/hyperlink" Target="https://en.wikipedia.org/wiki/Source_code" TargetMode="External"/><Relationship Id="rId9" Type="http://schemas.openxmlformats.org/officeDocument/2006/relationships/hyperlink" Target="https://en.wikipedia.org/wiki/Machine_code"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28600" y="457200"/>
            <a:ext cx="8686800" cy="4610100"/>
          </a:xfrm>
          <a:prstGeom prst="rect">
            <a:avLst/>
          </a:prstGeom>
        </p:spPr>
        <p:txBody>
          <a:bodyPr vert="horz" lIns="91440" tIns="45720" rIns="91440" bIns="45720" rtlCol="0" anchor="ctr">
            <a:normAutofit/>
          </a:bodyPr>
          <a:lstStyle/>
          <a:p>
            <a:pPr lvl="0" algn="ctr">
              <a:spcBef>
                <a:spcPct val="0"/>
              </a:spcBef>
              <a:defRPr/>
            </a:pPr>
            <a:r>
              <a:rPr lang="en-US" sz="3600" b="1" dirty="0"/>
              <a:t>Problem Solving Using Computers</a:t>
            </a:r>
          </a:p>
          <a:p>
            <a:pPr lvl="0" algn="ctr">
              <a:spcBef>
                <a:spcPct val="0"/>
              </a:spcBef>
              <a:defRPr/>
            </a:pPr>
            <a:endParaRPr lang="en-IN" sz="3600" b="1" dirty="0">
              <a:latin typeface="Palatino"/>
              <a:ea typeface="Calibri" panose="020F0502020204030204" pitchFamily="34" charset="0"/>
              <a:cs typeface="Helvetica" panose="020B0604020202020204" pitchFamily="34" charset="0"/>
            </a:endParaRPr>
          </a:p>
          <a:p>
            <a:pPr lvl="0" algn="ctr">
              <a:spcBef>
                <a:spcPct val="0"/>
              </a:spcBef>
              <a:defRPr/>
            </a:pPr>
            <a:endParaRPr lang="en-IN" sz="3600" b="1" dirty="0">
              <a:effectLst/>
              <a:latin typeface="Palatino"/>
              <a:ea typeface="Calibri" panose="020F0502020204030204" pitchFamily="34" charset="0"/>
              <a:cs typeface="Helvetica" panose="020B0604020202020204" pitchFamily="34" charset="0"/>
            </a:endParaRPr>
          </a:p>
          <a:p>
            <a:pPr lvl="0" algn="ctr">
              <a:spcBef>
                <a:spcPct val="0"/>
              </a:spcBef>
              <a:defRPr/>
            </a:pPr>
            <a:endParaRPr lang="en-IN" sz="3600" b="1" dirty="0">
              <a:effectLst/>
              <a:latin typeface="Palatino"/>
              <a:ea typeface="Calibri" panose="020F0502020204030204" pitchFamily="34" charset="0"/>
              <a:cs typeface="Helvetica"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5F43-ACBF-E418-F676-D0CF400966CF}"/>
              </a:ext>
            </a:extLst>
          </p:cNvPr>
          <p:cNvSpPr>
            <a:spLocks noGrp="1"/>
          </p:cNvSpPr>
          <p:nvPr>
            <p:ph type="title"/>
          </p:nvPr>
        </p:nvSpPr>
        <p:spPr>
          <a:xfrm>
            <a:off x="158695" y="228600"/>
            <a:ext cx="8809265" cy="1112894"/>
          </a:xfrm>
        </p:spPr>
        <p:txBody>
          <a:bodyPr>
            <a:noAutofit/>
          </a:bodyPr>
          <a:lstStyle/>
          <a:p>
            <a:pPr algn="just" rtl="0" fontAlgn="base"/>
            <a:r>
              <a:rPr lang="en-IN" sz="2000" b="1" dirty="0">
                <a:solidFill>
                  <a:srgbClr val="273239"/>
                </a:solidFill>
                <a:latin typeface="Source Sans 3"/>
              </a:rPr>
              <a:t>Von Neumann architecture</a:t>
            </a:r>
            <a:r>
              <a:rPr lang="en-IN" sz="2000" dirty="0">
                <a:solidFill>
                  <a:srgbClr val="273239"/>
                </a:solidFill>
                <a:latin typeface="Nunito" pitchFamily="2" charset="0"/>
              </a:rPr>
              <a:t> is also known as </a:t>
            </a:r>
            <a:r>
              <a:rPr lang="en-IN" sz="2000" b="1" dirty="0">
                <a:solidFill>
                  <a:srgbClr val="273239"/>
                </a:solidFill>
                <a:latin typeface="Nunito" pitchFamily="2" charset="0"/>
              </a:rPr>
              <a:t>ISA </a:t>
            </a:r>
            <a:r>
              <a:rPr lang="en-IN" sz="2000" dirty="0">
                <a:solidFill>
                  <a:srgbClr val="273239"/>
                </a:solidFill>
                <a:latin typeface="Nunito" pitchFamily="2" charset="0"/>
              </a:rPr>
              <a:t>(Instruction set architecture) computer and is having three basic units:  </a:t>
            </a:r>
            <a:r>
              <a:rPr lang="en-IN" sz="2000" u="sng" dirty="0">
                <a:solidFill>
                  <a:srgbClr val="273239"/>
                </a:solidFill>
                <a:highlight>
                  <a:srgbClr val="FFFF00"/>
                </a:highlight>
                <a:latin typeface="Nunito" pitchFamily="2" charset="0"/>
              </a:rPr>
              <a:t>Central Processing Unit (CPU</a:t>
            </a:r>
            <a:r>
              <a:rPr lang="en-IN" sz="2000" dirty="0">
                <a:solidFill>
                  <a:srgbClr val="273239"/>
                </a:solidFill>
                <a:latin typeface="Nunito" pitchFamily="2" charset="0"/>
              </a:rPr>
              <a:t>), </a:t>
            </a:r>
            <a:r>
              <a:rPr lang="en-IN" sz="2000" dirty="0">
                <a:solidFill>
                  <a:srgbClr val="273239"/>
                </a:solidFill>
                <a:highlight>
                  <a:srgbClr val="00FFFF"/>
                </a:highlight>
                <a:latin typeface="Nunito" pitchFamily="2" charset="0"/>
              </a:rPr>
              <a:t>Main Memory Unit</a:t>
            </a:r>
            <a:r>
              <a:rPr lang="en-IN" sz="2000" dirty="0">
                <a:solidFill>
                  <a:srgbClr val="273239"/>
                </a:solidFill>
                <a:latin typeface="Nunito" pitchFamily="2" charset="0"/>
              </a:rPr>
              <a:t> and </a:t>
            </a:r>
            <a:r>
              <a:rPr lang="en-IN" sz="2000" dirty="0">
                <a:solidFill>
                  <a:srgbClr val="273239"/>
                </a:solidFill>
                <a:highlight>
                  <a:srgbClr val="808080"/>
                </a:highlight>
                <a:latin typeface="Nunito" pitchFamily="2" charset="0"/>
              </a:rPr>
              <a:t>Input/Output Unit</a:t>
            </a:r>
            <a:r>
              <a:rPr lang="en-IN" sz="2000" dirty="0">
                <a:solidFill>
                  <a:srgbClr val="273239"/>
                </a:solidFill>
                <a:latin typeface="Nunito" pitchFamily="2" charset="0"/>
              </a:rPr>
              <a:t>. </a:t>
            </a:r>
            <a:endParaRPr lang="en-IN" sz="2000" dirty="0"/>
          </a:p>
        </p:txBody>
      </p:sp>
      <p:sp>
        <p:nvSpPr>
          <p:cNvPr id="3" name="Content Placeholder 2">
            <a:extLst>
              <a:ext uri="{FF2B5EF4-FFF2-40B4-BE49-F238E27FC236}">
                <a16:creationId xmlns:a16="http://schemas.microsoft.com/office/drawing/2014/main" id="{9E503053-176E-24C2-53BF-BD49F6197140}"/>
              </a:ext>
            </a:extLst>
          </p:cNvPr>
          <p:cNvSpPr>
            <a:spLocks noGrp="1"/>
          </p:cNvSpPr>
          <p:nvPr>
            <p:ph idx="1"/>
          </p:nvPr>
        </p:nvSpPr>
        <p:spPr>
          <a:xfrm>
            <a:off x="228091" y="1541859"/>
            <a:ext cx="8670472" cy="3774281"/>
          </a:xfrm>
        </p:spPr>
        <p:txBody>
          <a:bodyPr>
            <a:noAutofit/>
          </a:bodyPr>
          <a:lstStyle/>
          <a:p>
            <a:pPr marL="0" indent="0" algn="just" fontAlgn="base">
              <a:buNone/>
            </a:pPr>
            <a:r>
              <a:rPr lang="en-IN" sz="2000" i="0" dirty="0">
                <a:solidFill>
                  <a:srgbClr val="273239"/>
                </a:solidFill>
                <a:effectLst/>
                <a:latin typeface="Nunito" pitchFamily="2" charset="0"/>
              </a:rPr>
              <a:t>1. Central Processing Unit-</a:t>
            </a:r>
          </a:p>
          <a:p>
            <a:pPr marL="0" indent="0" algn="just" fontAlgn="base">
              <a:buNone/>
            </a:pPr>
            <a:r>
              <a:rPr lang="en-IN" sz="2000" i="0" dirty="0">
                <a:solidFill>
                  <a:srgbClr val="273239"/>
                </a:solidFill>
                <a:effectLst/>
                <a:latin typeface="Nunito" pitchFamily="2" charset="0"/>
              </a:rPr>
              <a:t>The central processing unit is defined as an electric circuit used for the executing the instruction of computer program. It has following major components:</a:t>
            </a:r>
          </a:p>
          <a:p>
            <a:pPr marL="0" indent="0" algn="just" fontAlgn="base">
              <a:buNone/>
            </a:pPr>
            <a:r>
              <a:rPr lang="en-IN" sz="2000" dirty="0">
                <a:solidFill>
                  <a:srgbClr val="273239"/>
                </a:solidFill>
                <a:latin typeface="Nunito" pitchFamily="2" charset="0"/>
              </a:rPr>
              <a:t>	</a:t>
            </a:r>
            <a:r>
              <a:rPr lang="en-IN" sz="2000" i="0" dirty="0">
                <a:solidFill>
                  <a:srgbClr val="273239"/>
                </a:solidFill>
                <a:effectLst/>
                <a:latin typeface="Nunito" pitchFamily="2" charset="0"/>
              </a:rPr>
              <a:t>1.Control Unit(CU)</a:t>
            </a:r>
          </a:p>
          <a:p>
            <a:pPr marL="0" indent="0" algn="just" fontAlgn="base">
              <a:buNone/>
            </a:pPr>
            <a:r>
              <a:rPr lang="en-IN" sz="2000" i="0" dirty="0">
                <a:solidFill>
                  <a:srgbClr val="273239"/>
                </a:solidFill>
                <a:effectLst/>
                <a:latin typeface="Nunito" pitchFamily="2" charset="0"/>
              </a:rPr>
              <a:t>            2.Arithmetic and Logic Unit(ALU)</a:t>
            </a:r>
          </a:p>
          <a:p>
            <a:pPr marL="0" indent="0" algn="just" fontAlgn="base">
              <a:buNone/>
            </a:pPr>
            <a:r>
              <a:rPr lang="en-IN" sz="2000" dirty="0">
                <a:solidFill>
                  <a:srgbClr val="273239"/>
                </a:solidFill>
                <a:latin typeface="Nunito" pitchFamily="2" charset="0"/>
              </a:rPr>
              <a:t>   </a:t>
            </a:r>
            <a:r>
              <a:rPr lang="en-IN" sz="2000" i="0" dirty="0">
                <a:solidFill>
                  <a:srgbClr val="273239"/>
                </a:solidFill>
                <a:effectLst/>
                <a:latin typeface="Nunito" pitchFamily="2" charset="0"/>
              </a:rPr>
              <a:t>         3.variety of Registers</a:t>
            </a:r>
          </a:p>
          <a:p>
            <a:pPr marL="0" indent="0" algn="just" fontAlgn="base">
              <a:buNone/>
            </a:pPr>
            <a:endParaRPr lang="en-IN" sz="2000" i="0" dirty="0">
              <a:solidFill>
                <a:srgbClr val="273239"/>
              </a:solidFill>
              <a:effectLst/>
              <a:latin typeface="Nunito" pitchFamily="2" charset="0"/>
            </a:endParaRPr>
          </a:p>
          <a:p>
            <a:pPr algn="just" fontAlgn="base">
              <a:buFont typeface="Arial" panose="020B0604020202020204" pitchFamily="34" charset="0"/>
              <a:buChar char="•"/>
            </a:pPr>
            <a:r>
              <a:rPr lang="en-IN" sz="2000" i="0" dirty="0">
                <a:solidFill>
                  <a:srgbClr val="273239"/>
                </a:solidFill>
                <a:effectLst/>
                <a:latin typeface="Nunito" pitchFamily="2" charset="0"/>
              </a:rPr>
              <a:t>Control Unit – A control unit (CU) handles all processor control signals. It directs all input and output flow, fetches code for instructions, and controls how data moves around the system. </a:t>
            </a:r>
          </a:p>
          <a:p>
            <a:pPr algn="just" fontAlgn="base"/>
            <a:r>
              <a:rPr lang="en-IN" sz="2000" dirty="0">
                <a:solidFill>
                  <a:srgbClr val="273239"/>
                </a:solidFill>
                <a:latin typeface="Nunito" pitchFamily="2" charset="0"/>
              </a:rPr>
              <a:t>Arithmetic and Logic Unit (ALU) – The arithmetic logic unit is that part of the CPU that handles all the calculations the CPU may need, e.g. Addition, Subtraction, Comparisons. It performs Logical Operations, Bit Shifting Operations, and Arithmetic operations.</a:t>
            </a:r>
          </a:p>
        </p:txBody>
      </p:sp>
    </p:spTree>
    <p:extLst>
      <p:ext uri="{BB962C8B-B14F-4D97-AF65-F5344CB8AC3E}">
        <p14:creationId xmlns:p14="http://schemas.microsoft.com/office/powerpoint/2010/main" val="1975871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E8A4A-96FA-3294-6099-6E86D77EC0DF}"/>
              </a:ext>
            </a:extLst>
          </p:cNvPr>
          <p:cNvSpPr>
            <a:spLocks noGrp="1"/>
          </p:cNvSpPr>
          <p:nvPr>
            <p:ph type="title"/>
          </p:nvPr>
        </p:nvSpPr>
        <p:spPr>
          <a:xfrm>
            <a:off x="457200" y="304800"/>
            <a:ext cx="7886700" cy="534421"/>
          </a:xfrm>
        </p:spPr>
        <p:txBody>
          <a:bodyPr>
            <a:normAutofit/>
          </a:bodyPr>
          <a:lstStyle/>
          <a:p>
            <a:r>
              <a:rPr lang="en-IN" sz="2400" b="1" dirty="0">
                <a:solidFill>
                  <a:srgbClr val="273239"/>
                </a:solidFill>
                <a:latin typeface="Nunito" pitchFamily="2" charset="0"/>
              </a:rPr>
              <a:t>Basic CPU structure, illustrating ALU </a:t>
            </a:r>
            <a:endParaRPr lang="en-IN" sz="2400" b="1" dirty="0"/>
          </a:p>
        </p:txBody>
      </p:sp>
      <p:pic>
        <p:nvPicPr>
          <p:cNvPr id="5" name="Content Placeholder 4" descr="A diagram of a computer system&#10;&#10;Description automatically generated">
            <a:extLst>
              <a:ext uri="{FF2B5EF4-FFF2-40B4-BE49-F238E27FC236}">
                <a16:creationId xmlns:a16="http://schemas.microsoft.com/office/drawing/2014/main" id="{B9668E6B-6500-A3DF-6AE4-FF413B3B603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45916" y="1066800"/>
            <a:ext cx="7205329" cy="4403952"/>
          </a:xfrm>
        </p:spPr>
      </p:pic>
    </p:spTree>
    <p:extLst>
      <p:ext uri="{BB962C8B-B14F-4D97-AF65-F5344CB8AC3E}">
        <p14:creationId xmlns:p14="http://schemas.microsoft.com/office/powerpoint/2010/main" val="3925694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F882C-9651-9CFA-8741-BE340F0A5250}"/>
              </a:ext>
            </a:extLst>
          </p:cNvPr>
          <p:cNvSpPr>
            <a:spLocks noGrp="1"/>
          </p:cNvSpPr>
          <p:nvPr>
            <p:ph type="title"/>
          </p:nvPr>
        </p:nvSpPr>
        <p:spPr>
          <a:xfrm>
            <a:off x="457200" y="228600"/>
            <a:ext cx="7886700" cy="411956"/>
          </a:xfrm>
        </p:spPr>
        <p:txBody>
          <a:bodyPr>
            <a:noAutofit/>
          </a:bodyPr>
          <a:lstStyle/>
          <a:p>
            <a:r>
              <a:rPr lang="en-IN" sz="2400" b="1" dirty="0"/>
              <a:t>Input and Output Unit</a:t>
            </a:r>
          </a:p>
        </p:txBody>
      </p:sp>
      <p:sp>
        <p:nvSpPr>
          <p:cNvPr id="3" name="Content Placeholder 2">
            <a:extLst>
              <a:ext uri="{FF2B5EF4-FFF2-40B4-BE49-F238E27FC236}">
                <a16:creationId xmlns:a16="http://schemas.microsoft.com/office/drawing/2014/main" id="{7D43F96B-CC66-C3F0-1AC5-06C8E1D1BCD0}"/>
              </a:ext>
            </a:extLst>
          </p:cNvPr>
          <p:cNvSpPr>
            <a:spLocks noGrp="1"/>
          </p:cNvSpPr>
          <p:nvPr>
            <p:ph idx="1"/>
          </p:nvPr>
        </p:nvSpPr>
        <p:spPr>
          <a:xfrm>
            <a:off x="302078" y="1143000"/>
            <a:ext cx="8539843" cy="4404122"/>
          </a:xfrm>
        </p:spPr>
        <p:txBody>
          <a:bodyPr>
            <a:normAutofit fontScale="77500" lnSpcReduction="20000"/>
          </a:bodyPr>
          <a:lstStyle/>
          <a:p>
            <a:pPr algn="just"/>
            <a:r>
              <a:rPr lang="en-IN" b="1" dirty="0"/>
              <a:t>Input: </a:t>
            </a:r>
            <a:r>
              <a:rPr lang="en-IN" dirty="0"/>
              <a:t>Computer accept coded information through input unit. The most common device is Keyboard. Whenever key is pressed, the corresponding letter or digit is automatically translated into its corresponding binary code and transmitted over a cable to either memory or the processor.</a:t>
            </a:r>
          </a:p>
          <a:p>
            <a:endParaRPr lang="en-IN" dirty="0"/>
          </a:p>
          <a:p>
            <a:endParaRPr lang="en-IN" dirty="0"/>
          </a:p>
          <a:p>
            <a:pPr algn="just"/>
            <a:r>
              <a:rPr lang="en-IN" b="1" dirty="0"/>
              <a:t>Output:</a:t>
            </a:r>
            <a:r>
              <a:rPr lang="en-IN" dirty="0"/>
              <a:t> The output unit is the counterpart of the input unit. Its function is to send processed results to the outside world. The most familiar device is a printer. Some units, such as graphical displays, provide both an input and </a:t>
            </a:r>
            <a:r>
              <a:rPr lang="en-IN" b="1" dirty="0"/>
              <a:t>output</a:t>
            </a:r>
            <a:r>
              <a:rPr lang="en-IN" dirty="0"/>
              <a:t> function. </a:t>
            </a:r>
          </a:p>
        </p:txBody>
      </p:sp>
    </p:spTree>
    <p:extLst>
      <p:ext uri="{BB962C8B-B14F-4D97-AF65-F5344CB8AC3E}">
        <p14:creationId xmlns:p14="http://schemas.microsoft.com/office/powerpoint/2010/main" val="3739032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02AE-3AA5-7103-848A-986641E23353}"/>
              </a:ext>
            </a:extLst>
          </p:cNvPr>
          <p:cNvSpPr>
            <a:spLocks noGrp="1"/>
          </p:cNvSpPr>
          <p:nvPr>
            <p:ph type="title"/>
          </p:nvPr>
        </p:nvSpPr>
        <p:spPr>
          <a:xfrm>
            <a:off x="457200" y="228600"/>
            <a:ext cx="7886700" cy="501764"/>
          </a:xfrm>
        </p:spPr>
        <p:txBody>
          <a:bodyPr>
            <a:normAutofit fontScale="90000"/>
          </a:bodyPr>
          <a:lstStyle/>
          <a:p>
            <a:r>
              <a:rPr lang="en-IN" b="1" dirty="0"/>
              <a:t>Memory</a:t>
            </a:r>
          </a:p>
        </p:txBody>
      </p:sp>
      <p:sp>
        <p:nvSpPr>
          <p:cNvPr id="3" name="Content Placeholder 2">
            <a:extLst>
              <a:ext uri="{FF2B5EF4-FFF2-40B4-BE49-F238E27FC236}">
                <a16:creationId xmlns:a16="http://schemas.microsoft.com/office/drawing/2014/main" id="{C17F99F1-6148-F0FC-EE52-9ED260490148}"/>
              </a:ext>
            </a:extLst>
          </p:cNvPr>
          <p:cNvSpPr>
            <a:spLocks noGrp="1"/>
          </p:cNvSpPr>
          <p:nvPr>
            <p:ph idx="1"/>
          </p:nvPr>
        </p:nvSpPr>
        <p:spPr>
          <a:xfrm>
            <a:off x="85725" y="914400"/>
            <a:ext cx="8629650" cy="4269921"/>
          </a:xfrm>
        </p:spPr>
        <p:txBody>
          <a:bodyPr>
            <a:noAutofit/>
          </a:bodyPr>
          <a:lstStyle/>
          <a:p>
            <a:pPr algn="just"/>
            <a:r>
              <a:rPr lang="en-IN" sz="2000" dirty="0"/>
              <a:t>The function of the memory unit is to </a:t>
            </a:r>
            <a:r>
              <a:rPr lang="en-IN" sz="2000" dirty="0">
                <a:solidFill>
                  <a:schemeClr val="accent2">
                    <a:lumMod val="75000"/>
                  </a:schemeClr>
                </a:solidFill>
              </a:rPr>
              <a:t>store programs and data</a:t>
            </a:r>
            <a:r>
              <a:rPr lang="en-IN" sz="2000" dirty="0"/>
              <a:t>. There are two classes of storage, called as </a:t>
            </a:r>
            <a:r>
              <a:rPr lang="en-IN" sz="2000" b="1" dirty="0"/>
              <a:t>Primary and Secondary</a:t>
            </a:r>
            <a:r>
              <a:rPr lang="en-IN" sz="2000" dirty="0"/>
              <a:t>. </a:t>
            </a:r>
          </a:p>
          <a:p>
            <a:pPr algn="just"/>
            <a:endParaRPr lang="en-IN" sz="2000" dirty="0"/>
          </a:p>
          <a:p>
            <a:pPr algn="just"/>
            <a:r>
              <a:rPr lang="en-IN" sz="2000" dirty="0"/>
              <a:t>Primary storage is a fast memory. The memory contains large number of semiconductor storage cells, each cell capable of one bit of information. These cells are rarely used as an individual cell instead are processed in group of fixed size, called words.</a:t>
            </a:r>
          </a:p>
          <a:p>
            <a:pPr algn="just"/>
            <a:endParaRPr lang="en-IN" sz="2000" dirty="0"/>
          </a:p>
          <a:p>
            <a:pPr algn="just"/>
            <a:r>
              <a:rPr lang="en-IN" sz="2000" dirty="0"/>
              <a:t>To provide an easy access of any word in memory, a distinguished address is associated with each word location. Addresses are numbers that identify successive locations. The typical word lengths range from 16 to 64 bits.</a:t>
            </a:r>
          </a:p>
          <a:p>
            <a:pPr algn="just"/>
            <a:endParaRPr lang="en-IN" sz="2000" dirty="0"/>
          </a:p>
          <a:p>
            <a:pPr algn="just"/>
            <a:r>
              <a:rPr lang="en-IN" sz="2000" dirty="0"/>
              <a:t>Memory in which any location can be accessed in short and fixed amount of time after specifying address is called Random Access Memory (RAM). </a:t>
            </a:r>
          </a:p>
        </p:txBody>
      </p:sp>
    </p:spTree>
    <p:extLst>
      <p:ext uri="{BB962C8B-B14F-4D97-AF65-F5344CB8AC3E}">
        <p14:creationId xmlns:p14="http://schemas.microsoft.com/office/powerpoint/2010/main" val="1767857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9AD4C-F0B3-4113-58A4-B6162FEFF02D}"/>
              </a:ext>
            </a:extLst>
          </p:cNvPr>
          <p:cNvSpPr>
            <a:spLocks noGrp="1"/>
          </p:cNvSpPr>
          <p:nvPr>
            <p:ph type="title"/>
          </p:nvPr>
        </p:nvSpPr>
        <p:spPr>
          <a:xfrm>
            <a:off x="317292" y="381000"/>
            <a:ext cx="7886700" cy="236934"/>
          </a:xfrm>
        </p:spPr>
        <p:txBody>
          <a:bodyPr>
            <a:normAutofit fontScale="90000"/>
          </a:bodyPr>
          <a:lstStyle/>
          <a:p>
            <a:r>
              <a:rPr lang="en-IN" dirty="0"/>
              <a:t>Memory </a:t>
            </a:r>
            <a:r>
              <a:rPr lang="en-IN" dirty="0" err="1"/>
              <a:t>Con’d</a:t>
            </a:r>
            <a:endParaRPr lang="en-IN" dirty="0"/>
          </a:p>
        </p:txBody>
      </p:sp>
      <p:sp>
        <p:nvSpPr>
          <p:cNvPr id="3" name="Content Placeholder 2">
            <a:extLst>
              <a:ext uri="{FF2B5EF4-FFF2-40B4-BE49-F238E27FC236}">
                <a16:creationId xmlns:a16="http://schemas.microsoft.com/office/drawing/2014/main" id="{2AADEDC4-4CB1-760B-22BE-F5976CF74612}"/>
              </a:ext>
            </a:extLst>
          </p:cNvPr>
          <p:cNvSpPr>
            <a:spLocks noGrp="1"/>
          </p:cNvSpPr>
          <p:nvPr>
            <p:ph idx="1"/>
          </p:nvPr>
        </p:nvSpPr>
        <p:spPr>
          <a:xfrm>
            <a:off x="334735" y="1494065"/>
            <a:ext cx="8180615" cy="3995908"/>
          </a:xfrm>
        </p:spPr>
        <p:txBody>
          <a:bodyPr>
            <a:noAutofit/>
          </a:bodyPr>
          <a:lstStyle/>
          <a:p>
            <a:pPr algn="just"/>
            <a:r>
              <a:rPr lang="en-IN" sz="2400" dirty="0"/>
              <a:t>Although primary storage is essentials and expensive. But in addition to the same cheaper memory is available as a secondary memory storage, where large amount of data and many programs may be stored. </a:t>
            </a:r>
          </a:p>
          <a:p>
            <a:endParaRPr lang="en-IN" sz="2400" dirty="0"/>
          </a:p>
          <a:p>
            <a:endParaRPr lang="en-IN" sz="2400" dirty="0"/>
          </a:p>
          <a:p>
            <a:pPr algn="just"/>
            <a:r>
              <a:rPr lang="en-IN" sz="2400" dirty="0"/>
              <a:t>A wide range of secondary storage are available in the form of magnetic disks, tapes and </a:t>
            </a:r>
            <a:r>
              <a:rPr lang="en-IN" sz="2400" dirty="0" err="1"/>
              <a:t>opticals</a:t>
            </a:r>
            <a:r>
              <a:rPr lang="en-IN" sz="2400" dirty="0"/>
              <a:t> disks (CD-ROMS). </a:t>
            </a:r>
          </a:p>
        </p:txBody>
      </p:sp>
    </p:spTree>
    <p:extLst>
      <p:ext uri="{BB962C8B-B14F-4D97-AF65-F5344CB8AC3E}">
        <p14:creationId xmlns:p14="http://schemas.microsoft.com/office/powerpoint/2010/main" val="2031740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Memory unit</a:t>
            </a:r>
          </a:p>
        </p:txBody>
      </p:sp>
      <p:sp>
        <p:nvSpPr>
          <p:cNvPr id="3" name="Content Placeholder 2"/>
          <p:cNvSpPr>
            <a:spLocks noGrp="1"/>
          </p:cNvSpPr>
          <p:nvPr>
            <p:ph idx="1"/>
          </p:nvPr>
        </p:nvSpPr>
        <p:spPr/>
        <p:txBody>
          <a:bodyPr>
            <a:normAutofit fontScale="77500" lnSpcReduction="20000"/>
          </a:bodyPr>
          <a:lstStyle/>
          <a:p>
            <a:pPr algn="just">
              <a:lnSpc>
                <a:spcPct val="150000"/>
              </a:lnSpc>
              <a:buFont typeface="Wingdings" pitchFamily="2" charset="2"/>
              <a:buChar char="Ø"/>
            </a:pPr>
            <a:r>
              <a:rPr lang="en-US"/>
              <a:t>The computer memory is measured in terms of </a:t>
            </a:r>
            <a:r>
              <a:rPr lang="en-US" b="1"/>
              <a:t>bits, bytes </a:t>
            </a:r>
            <a:r>
              <a:rPr lang="en-US"/>
              <a:t>and</a:t>
            </a:r>
            <a:r>
              <a:rPr lang="en-US" b="1"/>
              <a:t> words.</a:t>
            </a:r>
            <a:endParaRPr lang="en-US"/>
          </a:p>
          <a:p>
            <a:pPr algn="just">
              <a:lnSpc>
                <a:spcPct val="150000"/>
              </a:lnSpc>
              <a:buFont typeface="Wingdings" pitchFamily="2" charset="2"/>
              <a:buChar char="Ø"/>
            </a:pPr>
            <a:r>
              <a:rPr lang="en-US"/>
              <a:t>A </a:t>
            </a:r>
            <a:r>
              <a:rPr lang="en-US" b="1"/>
              <a:t>bit</a:t>
            </a:r>
            <a:r>
              <a:rPr lang="en-US"/>
              <a:t> is a </a:t>
            </a:r>
            <a:r>
              <a:rPr lang="en-US" b="1"/>
              <a:t>binary digit </a:t>
            </a:r>
            <a:r>
              <a:rPr lang="en-US"/>
              <a:t>either 0 or 1.</a:t>
            </a:r>
          </a:p>
          <a:p>
            <a:pPr algn="just">
              <a:lnSpc>
                <a:spcPct val="150000"/>
              </a:lnSpc>
              <a:buFont typeface="Wingdings" pitchFamily="2" charset="2"/>
              <a:buChar char="Ø"/>
            </a:pPr>
            <a:r>
              <a:rPr lang="en-US"/>
              <a:t>A </a:t>
            </a:r>
            <a:r>
              <a:rPr lang="en-US" b="1"/>
              <a:t>byte</a:t>
            </a:r>
            <a:r>
              <a:rPr lang="en-US"/>
              <a:t> is unit of memory and is defined as sequence of 8 bits.</a:t>
            </a:r>
          </a:p>
          <a:p>
            <a:pPr algn="just">
              <a:lnSpc>
                <a:spcPct val="150000"/>
              </a:lnSpc>
              <a:buFont typeface="Wingdings" pitchFamily="2" charset="2"/>
              <a:buChar char="Ø"/>
            </a:pPr>
            <a:r>
              <a:rPr lang="en-US"/>
              <a:t>The </a:t>
            </a:r>
            <a:r>
              <a:rPr lang="en-US" b="1"/>
              <a:t>word</a:t>
            </a:r>
            <a:r>
              <a:rPr lang="en-US"/>
              <a:t> can be defined as a sequence of 16/32/64 bits or 2/4/8 bytes respectively depending on the machine architecture</a:t>
            </a:r>
          </a:p>
        </p:txBody>
      </p:sp>
      <p:sp>
        <p:nvSpPr>
          <p:cNvPr id="7" name="Slide Number Placeholder 6">
            <a:extLst>
              <a:ext uri="{FF2B5EF4-FFF2-40B4-BE49-F238E27FC236}">
                <a16:creationId xmlns:a16="http://schemas.microsoft.com/office/drawing/2014/main" id="{E9444B6D-E537-49F0-AD22-DAD4CA843452}"/>
              </a:ext>
            </a:extLst>
          </p:cNvPr>
          <p:cNvSpPr>
            <a:spLocks noGrp="1"/>
          </p:cNvSpPr>
          <p:nvPr>
            <p:ph type="sldNum" sz="quarter" idx="12"/>
          </p:nvPr>
        </p:nvSpPr>
        <p:spPr/>
        <p:txBody>
          <a:bodyPr/>
          <a:lstStyle/>
          <a:p>
            <a:fld id="{24BEA51C-495D-44A2-B925-9AAC4BD9F0A2}" type="slidenum">
              <a:rPr lang="en-IN" smtClean="0"/>
              <a:t>15</a:t>
            </a:fld>
            <a:endParaRPr lang="en-IN"/>
          </a:p>
        </p:txBody>
      </p:sp>
    </p:spTree>
    <p:extLst>
      <p:ext uri="{BB962C8B-B14F-4D97-AF65-F5344CB8AC3E}">
        <p14:creationId xmlns:p14="http://schemas.microsoft.com/office/powerpoint/2010/main" val="1494186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Primary</a:t>
            </a:r>
            <a:r>
              <a:rPr lang="en-US">
                <a:solidFill>
                  <a:schemeClr val="tx2"/>
                </a:solidFill>
              </a:rPr>
              <a:t> </a:t>
            </a:r>
            <a:r>
              <a:rPr lang="en-US"/>
              <a:t>storage</a:t>
            </a:r>
            <a:r>
              <a:rPr lang="en-US">
                <a:solidFill>
                  <a:schemeClr val="tx2"/>
                </a:solidFill>
              </a:rPr>
              <a:t>: </a:t>
            </a:r>
            <a:r>
              <a:rPr lang="en-US"/>
              <a:t>RAM</a:t>
            </a:r>
            <a:r>
              <a:rPr lang="en-US">
                <a:solidFill>
                  <a:schemeClr val="tx2"/>
                </a:solidFill>
              </a:rPr>
              <a:t> </a:t>
            </a:r>
            <a:r>
              <a:rPr lang="en-US"/>
              <a:t>&amp;</a:t>
            </a:r>
            <a:r>
              <a:rPr lang="en-US">
                <a:solidFill>
                  <a:schemeClr val="tx2"/>
                </a:solidFill>
              </a:rPr>
              <a:t> </a:t>
            </a:r>
            <a:r>
              <a:rPr lang="en-US"/>
              <a:t>ROM</a:t>
            </a:r>
          </a:p>
        </p:txBody>
      </p:sp>
      <p:sp>
        <p:nvSpPr>
          <p:cNvPr id="3" name="Content Placeholder 2"/>
          <p:cNvSpPr>
            <a:spLocks noGrp="1"/>
          </p:cNvSpPr>
          <p:nvPr>
            <p:ph idx="1"/>
          </p:nvPr>
        </p:nvSpPr>
        <p:spPr>
          <a:xfrm>
            <a:off x="430576" y="1295400"/>
            <a:ext cx="8229600" cy="4525963"/>
          </a:xfrm>
        </p:spPr>
        <p:txBody>
          <a:bodyPr>
            <a:noAutofit/>
          </a:bodyPr>
          <a:lstStyle/>
          <a:p>
            <a:pPr algn="just"/>
            <a:r>
              <a:rPr lang="en-US" sz="2400" dirty="0">
                <a:cs typeface="Arial" pitchFamily="34" charset="0"/>
              </a:rPr>
              <a:t>RAM stands for Random Access Memory</a:t>
            </a:r>
          </a:p>
          <a:p>
            <a:pPr lvl="1" algn="just">
              <a:buFont typeface="Wingdings" pitchFamily="2" charset="2"/>
              <a:buChar char="Ø"/>
            </a:pPr>
            <a:r>
              <a:rPr lang="en-US" sz="2400" dirty="0">
                <a:cs typeface="Arial" pitchFamily="34" charset="0"/>
              </a:rPr>
              <a:t> Read and write memory</a:t>
            </a:r>
          </a:p>
          <a:p>
            <a:pPr lvl="1" algn="just">
              <a:buFont typeface="Wingdings" pitchFamily="2" charset="2"/>
              <a:buChar char="Ø"/>
            </a:pPr>
            <a:r>
              <a:rPr lang="en-US" sz="2400" dirty="0">
                <a:cs typeface="Arial" pitchFamily="34" charset="0"/>
              </a:rPr>
              <a:t> Information typed by the user are stored in this memory </a:t>
            </a:r>
          </a:p>
          <a:p>
            <a:pPr lvl="1" algn="just">
              <a:buFont typeface="Wingdings" pitchFamily="2" charset="2"/>
              <a:buChar char="Ø"/>
            </a:pPr>
            <a:r>
              <a:rPr lang="en-US" sz="2400" dirty="0">
                <a:cs typeface="Arial" pitchFamily="34" charset="0"/>
              </a:rPr>
              <a:t> Any memory location can be accessed directly  without scanning it sequentially (random access memory)</a:t>
            </a:r>
          </a:p>
          <a:p>
            <a:pPr lvl="1" algn="just">
              <a:buFont typeface="Wingdings" pitchFamily="2" charset="2"/>
              <a:buChar char="Ø"/>
            </a:pPr>
            <a:r>
              <a:rPr lang="en-US" sz="2400" dirty="0">
                <a:cs typeface="Arial" pitchFamily="34" charset="0"/>
              </a:rPr>
              <a:t> During power failure the information stored in it will be erased </a:t>
            </a:r>
            <a:r>
              <a:rPr lang="en-US" sz="2400" dirty="0">
                <a:cs typeface="Arial" pitchFamily="34" charset="0"/>
                <a:sym typeface="Wingdings" pitchFamily="2" charset="2"/>
              </a:rPr>
              <a:t> </a:t>
            </a:r>
            <a:r>
              <a:rPr lang="en-US" sz="2400" dirty="0">
                <a:cs typeface="Arial" pitchFamily="34" charset="0"/>
              </a:rPr>
              <a:t>volatile memory</a:t>
            </a:r>
          </a:p>
          <a:p>
            <a:pPr algn="just"/>
            <a:r>
              <a:rPr lang="en-US" sz="2400" dirty="0">
                <a:cs typeface="Arial" pitchFamily="34" charset="0"/>
              </a:rPr>
              <a:t>ROM stands for Read Only Memory</a:t>
            </a:r>
          </a:p>
          <a:p>
            <a:pPr lvl="1" algn="just">
              <a:buFont typeface="Wingdings" pitchFamily="2" charset="2"/>
              <a:buChar char="Ø"/>
            </a:pPr>
            <a:r>
              <a:rPr lang="en-US" sz="2400" dirty="0">
                <a:cs typeface="Arial" pitchFamily="34" charset="0"/>
              </a:rPr>
              <a:t>Permanent memory and non - volatile</a:t>
            </a:r>
          </a:p>
          <a:p>
            <a:pPr lvl="1" algn="just">
              <a:buFont typeface="Wingdings" pitchFamily="2" charset="2"/>
              <a:buChar char="Ø"/>
            </a:pPr>
            <a:r>
              <a:rPr lang="en-US" sz="2400" dirty="0">
                <a:cs typeface="Arial" pitchFamily="34" charset="0"/>
              </a:rPr>
              <a:t>Contents in locations in ROM can not be changed</a:t>
            </a:r>
          </a:p>
          <a:p>
            <a:pPr lvl="1" algn="just">
              <a:buFont typeface="Wingdings" pitchFamily="2" charset="2"/>
              <a:buChar char="Ø"/>
            </a:pPr>
            <a:r>
              <a:rPr lang="en-US" sz="2400" dirty="0">
                <a:cs typeface="Arial" pitchFamily="34" charset="0"/>
              </a:rPr>
              <a:t>Stores mainly stored program and basic input output  system programs</a:t>
            </a:r>
          </a:p>
          <a:p>
            <a:endParaRPr lang="en-US" sz="2400" dirty="0"/>
          </a:p>
        </p:txBody>
      </p:sp>
      <p:sp>
        <p:nvSpPr>
          <p:cNvPr id="7" name="Slide Number Placeholder 6">
            <a:extLst>
              <a:ext uri="{FF2B5EF4-FFF2-40B4-BE49-F238E27FC236}">
                <a16:creationId xmlns:a16="http://schemas.microsoft.com/office/drawing/2014/main" id="{E1ABCCB4-7FC9-4D09-B63D-4EEC97456267}"/>
              </a:ext>
            </a:extLst>
          </p:cNvPr>
          <p:cNvSpPr>
            <a:spLocks noGrp="1"/>
          </p:cNvSpPr>
          <p:nvPr>
            <p:ph type="sldNum" sz="quarter" idx="12"/>
          </p:nvPr>
        </p:nvSpPr>
        <p:spPr/>
        <p:txBody>
          <a:bodyPr/>
          <a:lstStyle/>
          <a:p>
            <a:fld id="{24BEA51C-495D-44A2-B925-9AAC4BD9F0A2}" type="slidenum">
              <a:rPr lang="en-IN" smtClean="0"/>
              <a:t>16</a:t>
            </a:fld>
            <a:endParaRPr lang="en-IN"/>
          </a:p>
        </p:txBody>
      </p:sp>
    </p:spTree>
    <p:extLst>
      <p:ext uri="{BB962C8B-B14F-4D97-AF65-F5344CB8AC3E}">
        <p14:creationId xmlns:p14="http://schemas.microsoft.com/office/powerpoint/2010/main" val="4262288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Secondary</a:t>
            </a:r>
            <a:r>
              <a:rPr lang="en-US">
                <a:solidFill>
                  <a:schemeClr val="tx2"/>
                </a:solidFill>
              </a:rPr>
              <a:t> </a:t>
            </a:r>
            <a:r>
              <a:rPr lang="en-US"/>
              <a:t>memory</a:t>
            </a:r>
            <a:br>
              <a:rPr lang="en-US" sz="3300">
                <a:solidFill>
                  <a:schemeClr val="accent1"/>
                </a:solidFill>
              </a:rPr>
            </a:br>
            <a:endParaRPr lang="en-US"/>
          </a:p>
        </p:txBody>
      </p:sp>
      <p:sp>
        <p:nvSpPr>
          <p:cNvPr id="3" name="Content Placeholder 2"/>
          <p:cNvSpPr>
            <a:spLocks noGrp="1"/>
          </p:cNvSpPr>
          <p:nvPr>
            <p:ph idx="1"/>
          </p:nvPr>
        </p:nvSpPr>
        <p:spPr/>
        <p:txBody>
          <a:bodyPr/>
          <a:lstStyle/>
          <a:p>
            <a:pPr algn="just">
              <a:lnSpc>
                <a:spcPct val="150000"/>
              </a:lnSpc>
              <a:buFont typeface="Wingdings" pitchFamily="2" charset="2"/>
              <a:buChar char="Ø"/>
            </a:pPr>
            <a:r>
              <a:rPr lang="en-US"/>
              <a:t>Main memory is volatile and limited</a:t>
            </a:r>
          </a:p>
          <a:p>
            <a:pPr lvl="1" algn="just">
              <a:lnSpc>
                <a:spcPct val="150000"/>
              </a:lnSpc>
              <a:buFont typeface="Wingdings" pitchFamily="2" charset="2"/>
              <a:buChar char="Ø"/>
            </a:pPr>
            <a:r>
              <a:rPr lang="en-US"/>
              <a:t> Hence it is essential for other types of storage devices where programs and data can be stored when they are no longer being processed</a:t>
            </a:r>
            <a:endParaRPr lang="en-US" sz="2100"/>
          </a:p>
          <a:p>
            <a:pPr algn="just">
              <a:lnSpc>
                <a:spcPct val="150000"/>
              </a:lnSpc>
              <a:buFont typeface="Wingdings" pitchFamily="2" charset="2"/>
              <a:buChar char="Ø"/>
            </a:pPr>
            <a:r>
              <a:rPr lang="en-US"/>
              <a:t>Installed within the computer at the f</a:t>
            </a:r>
            <a:r>
              <a:rPr lang="en-US">
                <a:cs typeface="Times" charset="0"/>
              </a:rPr>
              <a:t>actory or added later as needed</a:t>
            </a:r>
          </a:p>
          <a:p>
            <a:endParaRPr lang="en-US"/>
          </a:p>
        </p:txBody>
      </p:sp>
      <p:sp>
        <p:nvSpPr>
          <p:cNvPr id="7" name="Slide Number Placeholder 6">
            <a:extLst>
              <a:ext uri="{FF2B5EF4-FFF2-40B4-BE49-F238E27FC236}">
                <a16:creationId xmlns:a16="http://schemas.microsoft.com/office/drawing/2014/main" id="{4857C89E-2263-463C-BD33-4A211E55E94C}"/>
              </a:ext>
            </a:extLst>
          </p:cNvPr>
          <p:cNvSpPr>
            <a:spLocks noGrp="1"/>
          </p:cNvSpPr>
          <p:nvPr>
            <p:ph type="sldNum" sz="quarter" idx="12"/>
          </p:nvPr>
        </p:nvSpPr>
        <p:spPr/>
        <p:txBody>
          <a:bodyPr/>
          <a:lstStyle/>
          <a:p>
            <a:fld id="{24BEA51C-495D-44A2-B925-9AAC4BD9F0A2}" type="slidenum">
              <a:rPr lang="en-IN" smtClean="0"/>
              <a:t>17</a:t>
            </a:fld>
            <a:endParaRPr lang="en-IN"/>
          </a:p>
        </p:txBody>
      </p:sp>
    </p:spTree>
    <p:extLst>
      <p:ext uri="{BB962C8B-B14F-4D97-AF65-F5344CB8AC3E}">
        <p14:creationId xmlns:p14="http://schemas.microsoft.com/office/powerpoint/2010/main" val="4130456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Secondary</a:t>
            </a:r>
            <a:r>
              <a:rPr lang="en-US">
                <a:solidFill>
                  <a:schemeClr val="tx2"/>
                </a:solidFill>
              </a:rPr>
              <a:t> </a:t>
            </a:r>
            <a:r>
              <a:rPr lang="en-US"/>
              <a:t>memory</a:t>
            </a:r>
          </a:p>
        </p:txBody>
      </p:sp>
      <p:sp>
        <p:nvSpPr>
          <p:cNvPr id="3" name="Content Placeholder 2"/>
          <p:cNvSpPr>
            <a:spLocks noGrp="1"/>
          </p:cNvSpPr>
          <p:nvPr>
            <p:ph idx="1"/>
          </p:nvPr>
        </p:nvSpPr>
        <p:spPr/>
        <p:txBody>
          <a:bodyPr>
            <a:normAutofit lnSpcReduction="10000"/>
          </a:bodyPr>
          <a:lstStyle/>
          <a:p>
            <a:pPr algn="just">
              <a:spcBef>
                <a:spcPct val="0"/>
              </a:spcBef>
              <a:buFont typeface="Wingdings" pitchFamily="2" charset="2"/>
              <a:buChar char="Ø"/>
            </a:pPr>
            <a:r>
              <a:rPr lang="en-US"/>
              <a:t>Non-volatile memory </a:t>
            </a:r>
          </a:p>
          <a:p>
            <a:pPr algn="just">
              <a:spcBef>
                <a:spcPct val="0"/>
              </a:spcBef>
              <a:buFont typeface="Wingdings" pitchFamily="2" charset="2"/>
              <a:buChar char="Ø"/>
            </a:pPr>
            <a:endParaRPr lang="en-US"/>
          </a:p>
          <a:p>
            <a:pPr algn="just">
              <a:spcBef>
                <a:spcPct val="0"/>
              </a:spcBef>
              <a:buFont typeface="Wingdings" pitchFamily="2" charset="2"/>
              <a:buChar char="Ø"/>
            </a:pPr>
            <a:r>
              <a:rPr lang="en-US"/>
              <a:t>Made up of magnetic material </a:t>
            </a:r>
          </a:p>
          <a:p>
            <a:pPr algn="just">
              <a:spcBef>
                <a:spcPct val="0"/>
              </a:spcBef>
              <a:buFont typeface="Wingdings" pitchFamily="2" charset="2"/>
              <a:buChar char="Ø"/>
            </a:pPr>
            <a:endParaRPr lang="en-US"/>
          </a:p>
          <a:p>
            <a:pPr algn="just">
              <a:spcBef>
                <a:spcPct val="0"/>
              </a:spcBef>
              <a:buFont typeface="Wingdings" pitchFamily="2" charset="2"/>
              <a:buChar char="Ø"/>
            </a:pPr>
            <a:r>
              <a:rPr lang="en-US"/>
              <a:t>Stores large amount of information for long time</a:t>
            </a:r>
          </a:p>
          <a:p>
            <a:pPr algn="just">
              <a:spcBef>
                <a:spcPct val="0"/>
              </a:spcBef>
            </a:pPr>
            <a:endParaRPr lang="en-US"/>
          </a:p>
          <a:p>
            <a:pPr algn="just">
              <a:spcBef>
                <a:spcPct val="0"/>
              </a:spcBef>
              <a:buFont typeface="Wingdings" pitchFamily="2" charset="2"/>
              <a:buChar char="Ø"/>
            </a:pPr>
            <a:r>
              <a:rPr lang="en-US"/>
              <a:t>Low speed</a:t>
            </a:r>
          </a:p>
          <a:p>
            <a:pPr algn="just">
              <a:spcBef>
                <a:spcPct val="0"/>
              </a:spcBef>
              <a:buFont typeface="Wingdings" pitchFamily="2" charset="2"/>
              <a:buChar char="Ø"/>
            </a:pPr>
            <a:endParaRPr lang="en-US"/>
          </a:p>
          <a:p>
            <a:pPr algn="just">
              <a:spcBef>
                <a:spcPct val="0"/>
              </a:spcBef>
              <a:buFont typeface="Wingdings" pitchFamily="2" charset="2"/>
              <a:buChar char="Ø"/>
            </a:pPr>
            <a:r>
              <a:rPr lang="en-US"/>
              <a:t>Holds programs not currently being executed</a:t>
            </a:r>
          </a:p>
          <a:p>
            <a:endParaRPr lang="en-US"/>
          </a:p>
        </p:txBody>
      </p:sp>
      <p:sp>
        <p:nvSpPr>
          <p:cNvPr id="7" name="Slide Number Placeholder 6">
            <a:extLst>
              <a:ext uri="{FF2B5EF4-FFF2-40B4-BE49-F238E27FC236}">
                <a16:creationId xmlns:a16="http://schemas.microsoft.com/office/drawing/2014/main" id="{B6C6DAEA-FB0E-4DD4-BE81-6B99024E6C95}"/>
              </a:ext>
            </a:extLst>
          </p:cNvPr>
          <p:cNvSpPr>
            <a:spLocks noGrp="1"/>
          </p:cNvSpPr>
          <p:nvPr>
            <p:ph type="sldNum" sz="quarter" idx="12"/>
          </p:nvPr>
        </p:nvSpPr>
        <p:spPr/>
        <p:txBody>
          <a:bodyPr/>
          <a:lstStyle/>
          <a:p>
            <a:fld id="{24BEA51C-495D-44A2-B925-9AAC4BD9F0A2}" type="slidenum">
              <a:rPr lang="en-IN" smtClean="0"/>
              <a:t>18</a:t>
            </a:fld>
            <a:endParaRPr lang="en-IN"/>
          </a:p>
        </p:txBody>
      </p:sp>
    </p:spTree>
    <p:extLst>
      <p:ext uri="{BB962C8B-B14F-4D97-AF65-F5344CB8AC3E}">
        <p14:creationId xmlns:p14="http://schemas.microsoft.com/office/powerpoint/2010/main" val="3657655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Cache memory</a:t>
            </a:r>
          </a:p>
        </p:txBody>
      </p:sp>
      <p:sp>
        <p:nvSpPr>
          <p:cNvPr id="3" name="Content Placeholder 2"/>
          <p:cNvSpPr>
            <a:spLocks noGrp="1"/>
          </p:cNvSpPr>
          <p:nvPr>
            <p:ph idx="1"/>
          </p:nvPr>
        </p:nvSpPr>
        <p:spPr>
          <a:xfrm>
            <a:off x="457200" y="1600201"/>
            <a:ext cx="8229600" cy="2514600"/>
          </a:xfrm>
        </p:spPr>
        <p:txBody>
          <a:bodyPr>
            <a:normAutofit fontScale="85000" lnSpcReduction="10000"/>
          </a:bodyPr>
          <a:lstStyle/>
          <a:p>
            <a:pPr marL="0" algn="just">
              <a:lnSpc>
                <a:spcPct val="125000"/>
              </a:lnSpc>
              <a:spcBef>
                <a:spcPct val="0"/>
              </a:spcBef>
              <a:buFont typeface="Wingdings" pitchFamily="2" charset="2"/>
              <a:buChar char="Ø"/>
            </a:pPr>
            <a:r>
              <a:rPr lang="en-US" dirty="0"/>
              <a:t>High speed memory placed between CPU and  main memory</a:t>
            </a:r>
          </a:p>
          <a:p>
            <a:pPr marL="0" algn="just">
              <a:lnSpc>
                <a:spcPct val="125000"/>
              </a:lnSpc>
              <a:spcBef>
                <a:spcPct val="0"/>
              </a:spcBef>
              <a:buFont typeface="Wingdings" pitchFamily="2" charset="2"/>
              <a:buChar char="Ø"/>
            </a:pPr>
            <a:r>
              <a:rPr lang="en-US" dirty="0"/>
              <a:t>Stores data and instructions currently to be executed</a:t>
            </a:r>
          </a:p>
          <a:p>
            <a:pPr marL="0" algn="just">
              <a:lnSpc>
                <a:spcPct val="125000"/>
              </a:lnSpc>
              <a:spcBef>
                <a:spcPct val="0"/>
              </a:spcBef>
              <a:buFont typeface="Wingdings" pitchFamily="2" charset="2"/>
              <a:buChar char="Ø"/>
            </a:pPr>
            <a:r>
              <a:rPr lang="en-US" dirty="0"/>
              <a:t>More costlier but less capacity than main memory</a:t>
            </a:r>
          </a:p>
          <a:p>
            <a:pPr marL="0" algn="just">
              <a:lnSpc>
                <a:spcPct val="125000"/>
              </a:lnSpc>
              <a:spcBef>
                <a:spcPct val="0"/>
              </a:spcBef>
              <a:buFont typeface="Wingdings" pitchFamily="2" charset="2"/>
              <a:buChar char="Ø"/>
            </a:pPr>
            <a:r>
              <a:rPr lang="en-US" dirty="0"/>
              <a:t>Users can not access this memory</a:t>
            </a:r>
          </a:p>
          <a:p>
            <a:endParaRPr lang="en-US"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4700081"/>
            <a:ext cx="3743325" cy="1838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Slide Number Placeholder 7">
            <a:extLst>
              <a:ext uri="{FF2B5EF4-FFF2-40B4-BE49-F238E27FC236}">
                <a16:creationId xmlns:a16="http://schemas.microsoft.com/office/drawing/2014/main" id="{E3BDE391-3B17-4A62-A5E3-6533AEA607E0}"/>
              </a:ext>
            </a:extLst>
          </p:cNvPr>
          <p:cNvSpPr>
            <a:spLocks noGrp="1"/>
          </p:cNvSpPr>
          <p:nvPr>
            <p:ph type="sldNum" sz="quarter" idx="12"/>
          </p:nvPr>
        </p:nvSpPr>
        <p:spPr/>
        <p:txBody>
          <a:bodyPr/>
          <a:lstStyle/>
          <a:p>
            <a:fld id="{24BEA51C-495D-44A2-B925-9AAC4BD9F0A2}" type="slidenum">
              <a:rPr lang="en-IN" smtClean="0"/>
              <a:t>19</a:t>
            </a:fld>
            <a:endParaRPr lang="en-IN"/>
          </a:p>
        </p:txBody>
      </p:sp>
    </p:spTree>
    <p:extLst>
      <p:ext uri="{BB962C8B-B14F-4D97-AF65-F5344CB8AC3E}">
        <p14:creationId xmlns:p14="http://schemas.microsoft.com/office/powerpoint/2010/main" val="4030626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a:t>Syllabus</a:t>
            </a:r>
          </a:p>
        </p:txBody>
      </p:sp>
      <p:pic>
        <p:nvPicPr>
          <p:cNvPr id="9" name="Picture 8">
            <a:extLst>
              <a:ext uri="{FF2B5EF4-FFF2-40B4-BE49-F238E27FC236}">
                <a16:creationId xmlns:a16="http://schemas.microsoft.com/office/drawing/2014/main" id="{FB82BCF6-A193-2F39-A210-1C9CED9293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838200"/>
            <a:ext cx="8610600" cy="579119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4F113-CBAC-4E78-5257-0CA56288EA25}"/>
              </a:ext>
            </a:extLst>
          </p:cNvPr>
          <p:cNvSpPr>
            <a:spLocks noGrp="1"/>
          </p:cNvSpPr>
          <p:nvPr>
            <p:ph type="title"/>
          </p:nvPr>
        </p:nvSpPr>
        <p:spPr>
          <a:xfrm>
            <a:off x="457200" y="274638"/>
            <a:ext cx="8229600" cy="2087562"/>
          </a:xfrm>
        </p:spPr>
        <p:txBody>
          <a:bodyPr>
            <a:noAutofit/>
          </a:bodyPr>
          <a:lstStyle/>
          <a:p>
            <a:pPr algn="just"/>
            <a:r>
              <a:rPr lang="en-IN" sz="2100" b="1" dirty="0">
                <a:solidFill>
                  <a:srgbClr val="273239"/>
                </a:solidFill>
                <a:latin typeface="Nunito" pitchFamily="2" charset="0"/>
              </a:rPr>
              <a:t>Buses –</a:t>
            </a:r>
            <a:r>
              <a:rPr lang="en-IN" sz="2100" dirty="0">
                <a:solidFill>
                  <a:srgbClr val="273239"/>
                </a:solidFill>
                <a:latin typeface="Nunito" pitchFamily="2" charset="0"/>
              </a:rPr>
              <a:t> Data is transmitted from one part of a computer to another, connecting all major internal components to the CPU and memory. </a:t>
            </a:r>
            <a:endParaRPr lang="en-IN" sz="2100" dirty="0"/>
          </a:p>
        </p:txBody>
      </p:sp>
      <p:sp>
        <p:nvSpPr>
          <p:cNvPr id="3" name="Content Placeholder 2">
            <a:extLst>
              <a:ext uri="{FF2B5EF4-FFF2-40B4-BE49-F238E27FC236}">
                <a16:creationId xmlns:a16="http://schemas.microsoft.com/office/drawing/2014/main" id="{51223454-71CF-42C5-CB64-FCDD43931C69}"/>
              </a:ext>
            </a:extLst>
          </p:cNvPr>
          <p:cNvSpPr>
            <a:spLocks noGrp="1"/>
          </p:cNvSpPr>
          <p:nvPr>
            <p:ph idx="1"/>
          </p:nvPr>
        </p:nvSpPr>
        <p:spPr>
          <a:xfrm>
            <a:off x="628650" y="1981200"/>
            <a:ext cx="7886700" cy="2410847"/>
          </a:xfrm>
        </p:spPr>
        <p:txBody>
          <a:bodyPr>
            <a:noAutofit/>
          </a:bodyPr>
          <a:lstStyle/>
          <a:p>
            <a:pPr marL="0" indent="0" algn="just" fontAlgn="base">
              <a:buNone/>
            </a:pPr>
            <a:r>
              <a:rPr lang="en-IN" sz="2400" b="1" i="0" dirty="0">
                <a:solidFill>
                  <a:srgbClr val="273239"/>
                </a:solidFill>
                <a:effectLst/>
                <a:latin typeface="Nunito" pitchFamily="2" charset="0"/>
              </a:rPr>
              <a:t>Types: </a:t>
            </a:r>
          </a:p>
          <a:p>
            <a:pPr marL="557213" lvl="1" indent="-214313" algn="just" fontAlgn="base">
              <a:buFont typeface="Arial" panose="020B0604020202020204" pitchFamily="34" charset="0"/>
              <a:buChar char="•"/>
            </a:pPr>
            <a:r>
              <a:rPr lang="en-IN" sz="2400" b="1" i="0" dirty="0">
                <a:solidFill>
                  <a:srgbClr val="273239"/>
                </a:solidFill>
                <a:effectLst/>
                <a:latin typeface="Nunito" pitchFamily="2" charset="0"/>
              </a:rPr>
              <a:t>Data Bus:</a:t>
            </a:r>
            <a:r>
              <a:rPr lang="en-IN" sz="2400" b="0" i="0" dirty="0">
                <a:solidFill>
                  <a:srgbClr val="273239"/>
                </a:solidFill>
                <a:effectLst/>
                <a:latin typeface="Nunito" pitchFamily="2" charset="0"/>
              </a:rPr>
              <a:t> It carries data among the memory unit, the I/O devices, and the processor. </a:t>
            </a:r>
          </a:p>
          <a:p>
            <a:pPr marL="342900" lvl="1" indent="0" algn="just" fontAlgn="base">
              <a:buNone/>
            </a:pPr>
            <a:endParaRPr lang="en-IN" sz="2400" b="0" i="0" dirty="0">
              <a:solidFill>
                <a:srgbClr val="273239"/>
              </a:solidFill>
              <a:effectLst/>
              <a:latin typeface="Nunito" pitchFamily="2" charset="0"/>
            </a:endParaRPr>
          </a:p>
          <a:p>
            <a:pPr marL="557213" lvl="1" indent="-214313" algn="just" fontAlgn="base">
              <a:buFont typeface="Arial" panose="020B0604020202020204" pitchFamily="34" charset="0"/>
              <a:buChar char="•"/>
            </a:pPr>
            <a:r>
              <a:rPr lang="en-IN" sz="2400" b="1" i="0" dirty="0">
                <a:solidFill>
                  <a:srgbClr val="273239"/>
                </a:solidFill>
                <a:effectLst/>
                <a:latin typeface="Nunito" pitchFamily="2" charset="0"/>
              </a:rPr>
              <a:t>Address Bus:</a:t>
            </a:r>
            <a:r>
              <a:rPr lang="en-IN" sz="2400" b="0" i="0" dirty="0">
                <a:solidFill>
                  <a:srgbClr val="273239"/>
                </a:solidFill>
                <a:effectLst/>
                <a:latin typeface="Nunito" pitchFamily="2" charset="0"/>
              </a:rPr>
              <a:t> It carries the address of data (not the actual data) between memory and processor. </a:t>
            </a:r>
          </a:p>
          <a:p>
            <a:pPr marL="342900" lvl="1" indent="0" algn="just" fontAlgn="base">
              <a:buNone/>
            </a:pPr>
            <a:endParaRPr lang="en-IN" sz="2400" b="0" i="0" dirty="0">
              <a:solidFill>
                <a:srgbClr val="273239"/>
              </a:solidFill>
              <a:effectLst/>
              <a:latin typeface="Nunito" pitchFamily="2" charset="0"/>
            </a:endParaRPr>
          </a:p>
          <a:p>
            <a:pPr marL="557213" lvl="1" indent="-214313" algn="just" fontAlgn="base">
              <a:buFont typeface="Arial" panose="020B0604020202020204" pitchFamily="34" charset="0"/>
              <a:buChar char="•"/>
            </a:pPr>
            <a:r>
              <a:rPr lang="en-IN" sz="2400" b="1" i="0" dirty="0">
                <a:solidFill>
                  <a:srgbClr val="273239"/>
                </a:solidFill>
                <a:effectLst/>
                <a:latin typeface="Nunito" pitchFamily="2" charset="0"/>
              </a:rPr>
              <a:t>Control Bus:</a:t>
            </a:r>
            <a:r>
              <a:rPr lang="en-IN" sz="2400" b="0" i="0" dirty="0">
                <a:solidFill>
                  <a:srgbClr val="273239"/>
                </a:solidFill>
                <a:effectLst/>
                <a:latin typeface="Nunito" pitchFamily="2" charset="0"/>
              </a:rPr>
              <a:t> It carries control commands from the CPU (and status signals from other devices) in order to control and coordinate all the activities within the computer</a:t>
            </a:r>
            <a:r>
              <a:rPr lang="en-IN" sz="2400" b="1" i="0" dirty="0">
                <a:solidFill>
                  <a:srgbClr val="273239"/>
                </a:solidFill>
                <a:effectLst/>
                <a:latin typeface="Nunito" pitchFamily="2" charset="0"/>
              </a:rPr>
              <a:t>.</a:t>
            </a:r>
            <a:endParaRPr lang="en-IN" sz="2400" b="0" i="0" dirty="0">
              <a:solidFill>
                <a:srgbClr val="273239"/>
              </a:solidFill>
              <a:effectLst/>
              <a:latin typeface="Nunito" pitchFamily="2" charset="0"/>
            </a:endParaRPr>
          </a:p>
          <a:p>
            <a:pPr algn="just"/>
            <a:endParaRPr lang="en-IN" sz="2400" dirty="0"/>
          </a:p>
        </p:txBody>
      </p:sp>
    </p:spTree>
    <p:extLst>
      <p:ext uri="{BB962C8B-B14F-4D97-AF65-F5344CB8AC3E}">
        <p14:creationId xmlns:p14="http://schemas.microsoft.com/office/powerpoint/2010/main" val="135443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19999-6A0A-ED31-9BEC-E3C7CC94B4A1}"/>
              </a:ext>
            </a:extLst>
          </p:cNvPr>
          <p:cNvSpPr>
            <a:spLocks noGrp="1"/>
          </p:cNvSpPr>
          <p:nvPr>
            <p:ph type="title"/>
          </p:nvPr>
        </p:nvSpPr>
        <p:spPr>
          <a:xfrm>
            <a:off x="628650" y="152400"/>
            <a:ext cx="7886700" cy="387464"/>
          </a:xfrm>
        </p:spPr>
        <p:txBody>
          <a:bodyPr>
            <a:noAutofit/>
          </a:bodyPr>
          <a:lstStyle/>
          <a:p>
            <a:r>
              <a:rPr lang="en-IN" sz="3200" b="1" dirty="0">
                <a:latin typeface="Arial" panose="020B0604020202020204" pitchFamily="34" charset="0"/>
                <a:ea typeface="Calibri" panose="020F0502020204030204" pitchFamily="34" charset="0"/>
              </a:rPr>
              <a:t>High level Programming Languages</a:t>
            </a:r>
            <a:endParaRPr lang="en-IN" sz="3200" b="1" dirty="0"/>
          </a:p>
        </p:txBody>
      </p:sp>
      <p:sp>
        <p:nvSpPr>
          <p:cNvPr id="3" name="Content Placeholder 2">
            <a:extLst>
              <a:ext uri="{FF2B5EF4-FFF2-40B4-BE49-F238E27FC236}">
                <a16:creationId xmlns:a16="http://schemas.microsoft.com/office/drawing/2014/main" id="{7CDD93B5-7EDE-5A29-1786-67A9540AB56D}"/>
              </a:ext>
            </a:extLst>
          </p:cNvPr>
          <p:cNvSpPr>
            <a:spLocks noGrp="1"/>
          </p:cNvSpPr>
          <p:nvPr>
            <p:ph idx="1"/>
          </p:nvPr>
        </p:nvSpPr>
        <p:spPr>
          <a:xfrm>
            <a:off x="457200" y="1581490"/>
            <a:ext cx="8382000" cy="4117182"/>
          </a:xfrm>
        </p:spPr>
        <p:txBody>
          <a:bodyPr>
            <a:noAutofit/>
          </a:bodyPr>
          <a:lstStyle/>
          <a:p>
            <a:pPr algn="just">
              <a:buFont typeface="Wingdings" panose="05000000000000000000" pitchFamily="2" charset="2"/>
              <a:buChar char="§"/>
            </a:pPr>
            <a:r>
              <a:rPr lang="en-IN" sz="2400" b="0" i="0" dirty="0">
                <a:solidFill>
                  <a:srgbClr val="202122"/>
                </a:solidFill>
                <a:effectLst/>
                <a:latin typeface="Arial" panose="020B0604020202020204" pitchFamily="34" charset="0"/>
              </a:rPr>
              <a:t>In </a:t>
            </a:r>
            <a:r>
              <a:rPr lang="en-IN" sz="2400" b="0" i="0" u="none" strike="noStrike" dirty="0">
                <a:solidFill>
                  <a:srgbClr val="3366CC"/>
                </a:solidFill>
                <a:effectLst/>
                <a:latin typeface="Arial" panose="020B0604020202020204" pitchFamily="34" charset="0"/>
                <a:hlinkClick r:id="rId2" tooltip="Computer science"/>
              </a:rPr>
              <a:t>computer science</a:t>
            </a:r>
            <a:r>
              <a:rPr lang="en-IN" sz="2400" b="0" i="0" dirty="0">
                <a:solidFill>
                  <a:srgbClr val="202122"/>
                </a:solidFill>
                <a:effectLst/>
                <a:latin typeface="Arial" panose="020B0604020202020204" pitchFamily="34" charset="0"/>
              </a:rPr>
              <a:t>, a </a:t>
            </a:r>
            <a:r>
              <a:rPr lang="en-IN" sz="2400" b="1" i="0" dirty="0">
                <a:solidFill>
                  <a:srgbClr val="202122"/>
                </a:solidFill>
                <a:effectLst/>
                <a:latin typeface="Arial" panose="020B0604020202020204" pitchFamily="34" charset="0"/>
              </a:rPr>
              <a:t>high-level programming language</a:t>
            </a:r>
            <a:r>
              <a:rPr lang="en-IN" sz="2400" b="0" i="0" dirty="0">
                <a:solidFill>
                  <a:srgbClr val="202122"/>
                </a:solidFill>
                <a:effectLst/>
                <a:latin typeface="Arial" panose="020B0604020202020204" pitchFamily="34" charset="0"/>
              </a:rPr>
              <a:t> is a </a:t>
            </a:r>
            <a:r>
              <a:rPr lang="en-IN" sz="2400" b="0" i="0" u="none" strike="noStrike" dirty="0">
                <a:solidFill>
                  <a:srgbClr val="3366CC"/>
                </a:solidFill>
                <a:effectLst/>
                <a:latin typeface="Arial" panose="020B0604020202020204" pitchFamily="34" charset="0"/>
                <a:hlinkClick r:id="rId3" tooltip="Programming language"/>
              </a:rPr>
              <a:t>programming language</a:t>
            </a:r>
            <a:r>
              <a:rPr lang="en-IN" sz="2400" b="0" i="0" dirty="0">
                <a:solidFill>
                  <a:srgbClr val="202122"/>
                </a:solidFill>
                <a:effectLst/>
                <a:latin typeface="Arial" panose="020B0604020202020204" pitchFamily="34" charset="0"/>
              </a:rPr>
              <a:t> with strong </a:t>
            </a:r>
            <a:r>
              <a:rPr lang="en-IN" sz="2400" b="0" i="0" u="none" strike="noStrike" dirty="0">
                <a:solidFill>
                  <a:srgbClr val="3366CC"/>
                </a:solidFill>
                <a:effectLst/>
                <a:latin typeface="Arial" panose="020B0604020202020204" pitchFamily="34" charset="0"/>
                <a:hlinkClick r:id="rId4" tooltip="Abstraction (computer science)"/>
              </a:rPr>
              <a:t>abstraction</a:t>
            </a:r>
            <a:r>
              <a:rPr lang="en-IN" sz="2400" b="0" i="0" dirty="0">
                <a:solidFill>
                  <a:srgbClr val="202122"/>
                </a:solidFill>
                <a:effectLst/>
                <a:latin typeface="Arial" panose="020B0604020202020204" pitchFamily="34" charset="0"/>
              </a:rPr>
              <a:t> from the details of the </a:t>
            </a:r>
            <a:r>
              <a:rPr lang="en-IN" sz="2400" b="0" i="0" u="none" strike="noStrike" dirty="0">
                <a:solidFill>
                  <a:srgbClr val="3366CC"/>
                </a:solidFill>
                <a:effectLst/>
                <a:latin typeface="Arial" panose="020B0604020202020204" pitchFamily="34" charset="0"/>
                <a:hlinkClick r:id="rId5" tooltip="Computer"/>
              </a:rPr>
              <a:t>computer</a:t>
            </a:r>
            <a:r>
              <a:rPr lang="en-IN" sz="2400" b="0" i="0" dirty="0">
                <a:solidFill>
                  <a:srgbClr val="202122"/>
                </a:solidFill>
                <a:effectLst/>
                <a:latin typeface="Arial" panose="020B0604020202020204" pitchFamily="34" charset="0"/>
              </a:rPr>
              <a:t>. </a:t>
            </a:r>
          </a:p>
          <a:p>
            <a:pPr algn="just">
              <a:buFont typeface="Wingdings" panose="05000000000000000000" pitchFamily="2" charset="2"/>
              <a:buChar char="§"/>
            </a:pPr>
            <a:endParaRPr lang="en-IN" sz="2400" b="0" i="0" dirty="0">
              <a:solidFill>
                <a:srgbClr val="202122"/>
              </a:solidFill>
              <a:effectLst/>
              <a:latin typeface="Arial" panose="020B0604020202020204" pitchFamily="34" charset="0"/>
            </a:endParaRPr>
          </a:p>
          <a:p>
            <a:pPr algn="just">
              <a:buFont typeface="Wingdings" panose="05000000000000000000" pitchFamily="2" charset="2"/>
              <a:buChar char="§"/>
            </a:pPr>
            <a:r>
              <a:rPr lang="en-IN" sz="2400" b="0" i="0" dirty="0">
                <a:solidFill>
                  <a:srgbClr val="202122"/>
                </a:solidFill>
                <a:effectLst/>
                <a:latin typeface="Arial" panose="020B0604020202020204" pitchFamily="34" charset="0"/>
              </a:rPr>
              <a:t>In contrast to </a:t>
            </a:r>
            <a:r>
              <a:rPr lang="en-IN" sz="2400" b="0" i="0" u="none" strike="noStrike" dirty="0">
                <a:solidFill>
                  <a:srgbClr val="3366CC"/>
                </a:solidFill>
                <a:effectLst/>
                <a:latin typeface="Arial" panose="020B0604020202020204" pitchFamily="34" charset="0"/>
                <a:hlinkClick r:id="rId6" tooltip="Low-level programming language"/>
              </a:rPr>
              <a:t>low-level programming languages</a:t>
            </a:r>
            <a:r>
              <a:rPr lang="en-IN" sz="2400" b="0" i="0" dirty="0">
                <a:solidFill>
                  <a:srgbClr val="202122"/>
                </a:solidFill>
                <a:effectLst/>
                <a:latin typeface="Arial" panose="020B0604020202020204" pitchFamily="34" charset="0"/>
              </a:rPr>
              <a:t>, it may use </a:t>
            </a:r>
            <a:r>
              <a:rPr lang="en-IN" sz="2400" b="0" i="0" u="none" strike="noStrike" dirty="0">
                <a:solidFill>
                  <a:srgbClr val="3366CC"/>
                </a:solidFill>
                <a:effectLst/>
                <a:latin typeface="Arial" panose="020B0604020202020204" pitchFamily="34" charset="0"/>
                <a:hlinkClick r:id="rId7" tooltip="Natural language"/>
              </a:rPr>
              <a:t>natural language</a:t>
            </a:r>
            <a:r>
              <a:rPr lang="en-IN" sz="2400" b="0" i="0" dirty="0">
                <a:solidFill>
                  <a:srgbClr val="202122"/>
                </a:solidFill>
                <a:effectLst/>
                <a:latin typeface="Arial" panose="020B0604020202020204" pitchFamily="34" charset="0"/>
              </a:rPr>
              <a:t> </a:t>
            </a:r>
            <a:r>
              <a:rPr lang="en-IN" sz="2400" b="0" i="1" dirty="0">
                <a:solidFill>
                  <a:srgbClr val="202122"/>
                </a:solidFill>
                <a:effectLst/>
                <a:latin typeface="Arial" panose="020B0604020202020204" pitchFamily="34" charset="0"/>
              </a:rPr>
              <a:t>elements</a:t>
            </a:r>
            <a:r>
              <a:rPr lang="en-IN" sz="2400" b="0" i="0" dirty="0">
                <a:solidFill>
                  <a:srgbClr val="202122"/>
                </a:solidFill>
                <a:effectLst/>
                <a:latin typeface="Arial" panose="020B0604020202020204" pitchFamily="34" charset="0"/>
              </a:rPr>
              <a:t>, be easier to use, or may automate (or even hide entirely) significant areas of computing systems (e.g. </a:t>
            </a:r>
            <a:r>
              <a:rPr lang="en-IN" sz="2400" b="0" i="0" u="none" strike="noStrike" dirty="0">
                <a:solidFill>
                  <a:srgbClr val="3366CC"/>
                </a:solidFill>
                <a:effectLst/>
                <a:latin typeface="Arial" panose="020B0604020202020204" pitchFamily="34" charset="0"/>
                <a:hlinkClick r:id="rId8" tooltip="Memory management"/>
              </a:rPr>
              <a:t>memory management</a:t>
            </a:r>
            <a:r>
              <a:rPr lang="en-IN" sz="2400" b="0" i="0" dirty="0">
                <a:solidFill>
                  <a:srgbClr val="202122"/>
                </a:solidFill>
                <a:effectLst/>
                <a:latin typeface="Arial" panose="020B0604020202020204" pitchFamily="34" charset="0"/>
              </a:rPr>
              <a:t>), making the process of developing a program simpler and more understandable than when using a lower-level language. </a:t>
            </a:r>
          </a:p>
          <a:p>
            <a:pPr algn="just">
              <a:buFont typeface="Wingdings" panose="05000000000000000000" pitchFamily="2" charset="2"/>
              <a:buChar char="§"/>
            </a:pPr>
            <a:endParaRPr lang="en-IN" sz="2400" b="0" i="0" dirty="0">
              <a:solidFill>
                <a:srgbClr val="202122"/>
              </a:solidFill>
              <a:effectLst/>
              <a:latin typeface="Arial" panose="020B0604020202020204" pitchFamily="34" charset="0"/>
            </a:endParaRPr>
          </a:p>
          <a:p>
            <a:pPr algn="just">
              <a:buFont typeface="Wingdings" panose="05000000000000000000" pitchFamily="2" charset="2"/>
              <a:buChar char="§"/>
            </a:pPr>
            <a:r>
              <a:rPr lang="en-IN" sz="2400" b="0" i="0" dirty="0">
                <a:solidFill>
                  <a:srgbClr val="202122"/>
                </a:solidFill>
                <a:effectLst/>
                <a:latin typeface="Arial" panose="020B0604020202020204" pitchFamily="34" charset="0"/>
              </a:rPr>
              <a:t>The amount of abstraction defines how "high-level" a programming language is provided. </a:t>
            </a:r>
            <a:endParaRPr lang="en-IN" sz="2400" dirty="0"/>
          </a:p>
        </p:txBody>
      </p:sp>
    </p:spTree>
    <p:extLst>
      <p:ext uri="{BB962C8B-B14F-4D97-AF65-F5344CB8AC3E}">
        <p14:creationId xmlns:p14="http://schemas.microsoft.com/office/powerpoint/2010/main" val="2462488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C3B73-7605-4E94-75DD-E18C639A41B6}"/>
              </a:ext>
            </a:extLst>
          </p:cNvPr>
          <p:cNvSpPr>
            <a:spLocks noGrp="1"/>
          </p:cNvSpPr>
          <p:nvPr>
            <p:ph type="title"/>
          </p:nvPr>
        </p:nvSpPr>
        <p:spPr>
          <a:xfrm>
            <a:off x="152400" y="300175"/>
            <a:ext cx="8839199" cy="452778"/>
          </a:xfrm>
        </p:spPr>
        <p:txBody>
          <a:bodyPr>
            <a:noAutofit/>
          </a:bodyPr>
          <a:lstStyle/>
          <a:p>
            <a:r>
              <a:rPr lang="en-IN" sz="3200" b="1" dirty="0">
                <a:solidFill>
                  <a:srgbClr val="273239"/>
                </a:solidFill>
                <a:latin typeface="Source Sans 3"/>
              </a:rPr>
              <a:t>Difference between High Level and Low Level languages</a:t>
            </a:r>
            <a:endParaRPr lang="en-IN" sz="3200" dirty="0"/>
          </a:p>
        </p:txBody>
      </p:sp>
      <p:sp>
        <p:nvSpPr>
          <p:cNvPr id="3" name="Content Placeholder 2">
            <a:extLst>
              <a:ext uri="{FF2B5EF4-FFF2-40B4-BE49-F238E27FC236}">
                <a16:creationId xmlns:a16="http://schemas.microsoft.com/office/drawing/2014/main" id="{B1DC3523-7377-6B60-B464-4550A400A860}"/>
              </a:ext>
            </a:extLst>
          </p:cNvPr>
          <p:cNvSpPr>
            <a:spLocks noGrp="1"/>
          </p:cNvSpPr>
          <p:nvPr>
            <p:ph idx="1"/>
          </p:nvPr>
        </p:nvSpPr>
        <p:spPr>
          <a:xfrm>
            <a:off x="152401" y="1600200"/>
            <a:ext cx="8839198" cy="4525963"/>
          </a:xfrm>
        </p:spPr>
        <p:txBody>
          <a:bodyPr>
            <a:normAutofit fontScale="85000" lnSpcReduction="10000"/>
          </a:bodyPr>
          <a:lstStyle/>
          <a:p>
            <a:pPr algn="just"/>
            <a:r>
              <a:rPr lang="en-IN" b="0" i="0" dirty="0">
                <a:solidFill>
                  <a:srgbClr val="273239"/>
                </a:solidFill>
                <a:effectLst/>
                <a:latin typeface="Nunito" pitchFamily="2" charset="0"/>
              </a:rPr>
              <a:t>Both </a:t>
            </a:r>
            <a:r>
              <a:rPr lang="en-IN" b="1" i="0" dirty="0">
                <a:solidFill>
                  <a:srgbClr val="273239"/>
                </a:solidFill>
                <a:effectLst/>
                <a:latin typeface="Nunito" pitchFamily="2" charset="0"/>
              </a:rPr>
              <a:t>High level language</a:t>
            </a:r>
            <a:r>
              <a:rPr lang="en-IN" b="0" i="0" dirty="0">
                <a:solidFill>
                  <a:srgbClr val="273239"/>
                </a:solidFill>
                <a:effectLst/>
                <a:latin typeface="Nunito" pitchFamily="2" charset="0"/>
              </a:rPr>
              <a:t> and </a:t>
            </a:r>
            <a:r>
              <a:rPr lang="en-IN" b="1" i="0" dirty="0">
                <a:solidFill>
                  <a:srgbClr val="273239"/>
                </a:solidFill>
                <a:effectLst/>
                <a:latin typeface="Nunito" pitchFamily="2" charset="0"/>
              </a:rPr>
              <a:t>low level language</a:t>
            </a:r>
            <a:r>
              <a:rPr lang="en-IN" b="0" i="0" dirty="0">
                <a:solidFill>
                  <a:srgbClr val="273239"/>
                </a:solidFill>
                <a:effectLst/>
                <a:latin typeface="Nunito" pitchFamily="2" charset="0"/>
              </a:rPr>
              <a:t> are the programming </a:t>
            </a:r>
            <a:r>
              <a:rPr lang="en-IN" b="0" i="0" dirty="0" err="1">
                <a:solidFill>
                  <a:srgbClr val="273239"/>
                </a:solidFill>
                <a:effectLst/>
                <a:latin typeface="Nunito" pitchFamily="2" charset="0"/>
              </a:rPr>
              <a:t>languages’s</a:t>
            </a:r>
            <a:r>
              <a:rPr lang="en-IN" b="0" i="0" dirty="0">
                <a:solidFill>
                  <a:srgbClr val="273239"/>
                </a:solidFill>
                <a:effectLst/>
                <a:latin typeface="Nunito" pitchFamily="2" charset="0"/>
              </a:rPr>
              <a:t> types. </a:t>
            </a:r>
          </a:p>
          <a:p>
            <a:pPr algn="just"/>
            <a:r>
              <a:rPr lang="en-IN" b="0" i="0" dirty="0">
                <a:solidFill>
                  <a:srgbClr val="273239"/>
                </a:solidFill>
                <a:effectLst/>
                <a:latin typeface="Nunito" pitchFamily="2" charset="0"/>
              </a:rPr>
              <a:t>The main difference between </a:t>
            </a:r>
            <a:r>
              <a:rPr lang="en-IN" b="1" i="0" dirty="0">
                <a:solidFill>
                  <a:srgbClr val="273239"/>
                </a:solidFill>
                <a:effectLst/>
                <a:latin typeface="Nunito" pitchFamily="2" charset="0"/>
              </a:rPr>
              <a:t>high level language</a:t>
            </a:r>
            <a:r>
              <a:rPr lang="en-IN" b="0" i="0" dirty="0">
                <a:solidFill>
                  <a:srgbClr val="273239"/>
                </a:solidFill>
                <a:effectLst/>
                <a:latin typeface="Nunito" pitchFamily="2" charset="0"/>
              </a:rPr>
              <a:t> and </a:t>
            </a:r>
            <a:r>
              <a:rPr lang="en-IN" b="1" i="0" dirty="0">
                <a:solidFill>
                  <a:srgbClr val="273239"/>
                </a:solidFill>
                <a:effectLst/>
                <a:latin typeface="Nunito" pitchFamily="2" charset="0"/>
              </a:rPr>
              <a:t>low level language</a:t>
            </a:r>
            <a:r>
              <a:rPr lang="en-IN" b="0" i="0" dirty="0">
                <a:solidFill>
                  <a:srgbClr val="273239"/>
                </a:solidFill>
                <a:effectLst/>
                <a:latin typeface="Nunito" pitchFamily="2" charset="0"/>
              </a:rPr>
              <a:t> is that </a:t>
            </a:r>
            <a:r>
              <a:rPr lang="en-IN" dirty="0">
                <a:solidFill>
                  <a:srgbClr val="273239"/>
                </a:solidFill>
                <a:latin typeface="Nunito" pitchFamily="2" charset="0"/>
              </a:rPr>
              <a:t>p</a:t>
            </a:r>
            <a:r>
              <a:rPr lang="en-IN" b="0" i="0" dirty="0">
                <a:solidFill>
                  <a:srgbClr val="273239"/>
                </a:solidFill>
                <a:effectLst/>
                <a:latin typeface="Nunito" pitchFamily="2" charset="0"/>
              </a:rPr>
              <a:t>rogrammers can easily understand or interpret or compile the high level language in comparison of machine. </a:t>
            </a:r>
          </a:p>
          <a:p>
            <a:pPr algn="just"/>
            <a:r>
              <a:rPr lang="en-IN" b="0" i="0" dirty="0">
                <a:solidFill>
                  <a:srgbClr val="273239"/>
                </a:solidFill>
                <a:effectLst/>
                <a:latin typeface="Nunito" pitchFamily="2" charset="0"/>
              </a:rPr>
              <a:t>On the other hand, Machine can easily understand the low level language in comparison of human beings. Examples of high level languages are C, C++, Java, Python, etc. </a:t>
            </a:r>
            <a:endParaRPr lang="en-IN" dirty="0"/>
          </a:p>
        </p:txBody>
      </p:sp>
    </p:spTree>
    <p:extLst>
      <p:ext uri="{BB962C8B-B14F-4D97-AF65-F5344CB8AC3E}">
        <p14:creationId xmlns:p14="http://schemas.microsoft.com/office/powerpoint/2010/main" val="1889061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95AEA-1C47-A9C1-FE06-EC710E731126}"/>
              </a:ext>
            </a:extLst>
          </p:cNvPr>
          <p:cNvSpPr>
            <a:spLocks noGrp="1"/>
          </p:cNvSpPr>
          <p:nvPr>
            <p:ph type="title"/>
          </p:nvPr>
        </p:nvSpPr>
        <p:spPr>
          <a:xfrm>
            <a:off x="342901" y="356162"/>
            <a:ext cx="8267699" cy="485435"/>
          </a:xfrm>
        </p:spPr>
        <p:txBody>
          <a:bodyPr>
            <a:noAutofit/>
          </a:bodyPr>
          <a:lstStyle/>
          <a:p>
            <a:r>
              <a:rPr lang="en-IN" sz="3200" b="1" dirty="0">
                <a:solidFill>
                  <a:srgbClr val="273239"/>
                </a:solidFill>
                <a:latin typeface="Source Sans 3"/>
              </a:rPr>
              <a:t>Difference between High Level and Low-level language</a:t>
            </a:r>
            <a:endParaRPr lang="en-IN" sz="3200" dirty="0"/>
          </a:p>
        </p:txBody>
      </p:sp>
      <p:graphicFrame>
        <p:nvGraphicFramePr>
          <p:cNvPr id="5" name="Table 4">
            <a:extLst>
              <a:ext uri="{FF2B5EF4-FFF2-40B4-BE49-F238E27FC236}">
                <a16:creationId xmlns:a16="http://schemas.microsoft.com/office/drawing/2014/main" id="{FBC0C88B-530D-F4D5-295A-699678BC199F}"/>
              </a:ext>
            </a:extLst>
          </p:cNvPr>
          <p:cNvGraphicFramePr>
            <a:graphicFrameLocks noGrp="1"/>
          </p:cNvGraphicFramePr>
          <p:nvPr>
            <p:extLst>
              <p:ext uri="{D42A27DB-BD31-4B8C-83A1-F6EECF244321}">
                <p14:modId xmlns:p14="http://schemas.microsoft.com/office/powerpoint/2010/main" val="2350230118"/>
              </p:ext>
            </p:extLst>
          </p:nvPr>
        </p:nvGraphicFramePr>
        <p:xfrm>
          <a:off x="342901" y="1836258"/>
          <a:ext cx="8267698" cy="4488341"/>
        </p:xfrm>
        <a:graphic>
          <a:graphicData uri="http://schemas.openxmlformats.org/drawingml/2006/table">
            <a:tbl>
              <a:tblPr>
                <a:tableStyleId>{5C22544A-7EE6-4342-B048-85BDC9FD1C3A}</a:tableStyleId>
              </a:tblPr>
              <a:tblGrid>
                <a:gridCol w="442447">
                  <a:extLst>
                    <a:ext uri="{9D8B030D-6E8A-4147-A177-3AD203B41FA5}">
                      <a16:colId xmlns:a16="http://schemas.microsoft.com/office/drawing/2014/main" val="2107475483"/>
                    </a:ext>
                  </a:extLst>
                </a:gridCol>
                <a:gridCol w="3522230">
                  <a:extLst>
                    <a:ext uri="{9D8B030D-6E8A-4147-A177-3AD203B41FA5}">
                      <a16:colId xmlns:a16="http://schemas.microsoft.com/office/drawing/2014/main" val="194844743"/>
                    </a:ext>
                  </a:extLst>
                </a:gridCol>
                <a:gridCol w="4303021">
                  <a:extLst>
                    <a:ext uri="{9D8B030D-6E8A-4147-A177-3AD203B41FA5}">
                      <a16:colId xmlns:a16="http://schemas.microsoft.com/office/drawing/2014/main" val="50535277"/>
                    </a:ext>
                  </a:extLst>
                </a:gridCol>
              </a:tblGrid>
              <a:tr h="447633">
                <a:tc>
                  <a:txBody>
                    <a:bodyPr/>
                    <a:lstStyle/>
                    <a:p>
                      <a:pPr algn="ctr">
                        <a:lnSpc>
                          <a:spcPct val="107000"/>
                        </a:lnSpc>
                      </a:pPr>
                      <a:r>
                        <a:rPr lang="en-IN" sz="1400" kern="100" dirty="0">
                          <a:effectLst/>
                        </a:rPr>
                        <a:t>1.</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26417" marR="26417" marT="44027" marB="44027" anchor="ctr"/>
                </a:tc>
                <a:tc>
                  <a:txBody>
                    <a:bodyPr/>
                    <a:lstStyle/>
                    <a:p>
                      <a:pPr algn="l">
                        <a:lnSpc>
                          <a:spcPct val="107000"/>
                        </a:lnSpc>
                      </a:pPr>
                      <a:r>
                        <a:rPr lang="en-IN" sz="1400" kern="100" dirty="0">
                          <a:effectLst/>
                        </a:rPr>
                        <a:t>It is programmer friendly language.</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44027" marB="44027" anchor="ctr"/>
                </a:tc>
                <a:tc>
                  <a:txBody>
                    <a:bodyPr/>
                    <a:lstStyle/>
                    <a:p>
                      <a:pPr algn="l">
                        <a:lnSpc>
                          <a:spcPct val="107000"/>
                        </a:lnSpc>
                      </a:pPr>
                      <a:r>
                        <a:rPr lang="en-IN" sz="1400" kern="100">
                          <a:effectLst/>
                        </a:rPr>
                        <a:t>It is a machine friendly language.</a:t>
                      </a:r>
                      <a:endParaRPr lang="en-IN"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44027" marB="44027" anchor="ctr"/>
                </a:tc>
                <a:extLst>
                  <a:ext uri="{0D108BD9-81ED-4DB2-BD59-A6C34878D82A}">
                    <a16:rowId xmlns:a16="http://schemas.microsoft.com/office/drawing/2014/main" val="2071346989"/>
                  </a:ext>
                </a:extLst>
              </a:tr>
              <a:tr h="663270">
                <a:tc>
                  <a:txBody>
                    <a:bodyPr/>
                    <a:lstStyle/>
                    <a:p>
                      <a:pPr algn="ctr">
                        <a:lnSpc>
                          <a:spcPct val="107000"/>
                        </a:lnSpc>
                      </a:pPr>
                      <a:r>
                        <a:rPr lang="en-IN" sz="1400" kern="100" dirty="0">
                          <a:effectLst/>
                        </a:rPr>
                        <a:t>2.</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26417" marR="26417" marT="25536" marB="25536" anchor="ctr"/>
                </a:tc>
                <a:tc>
                  <a:txBody>
                    <a:bodyPr/>
                    <a:lstStyle/>
                    <a:p>
                      <a:pPr algn="l">
                        <a:lnSpc>
                          <a:spcPct val="107000"/>
                        </a:lnSpc>
                      </a:pPr>
                      <a:r>
                        <a:rPr lang="en-IN" sz="1400" u="sng" kern="100" dirty="0">
                          <a:effectLst/>
                          <a:hlinkClick r:id="rId2"/>
                        </a:rPr>
                        <a:t>High level language</a:t>
                      </a:r>
                      <a:r>
                        <a:rPr lang="en-IN" sz="1400" kern="100" dirty="0">
                          <a:effectLst/>
                        </a:rPr>
                        <a:t> is less memory efficient.</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tc>
                  <a:txBody>
                    <a:bodyPr/>
                    <a:lstStyle/>
                    <a:p>
                      <a:pPr algn="l">
                        <a:lnSpc>
                          <a:spcPct val="107000"/>
                        </a:lnSpc>
                      </a:pPr>
                      <a:r>
                        <a:rPr lang="en-IN" sz="1400" u="sng" kern="100">
                          <a:effectLst/>
                          <a:hlinkClick r:id="rId3"/>
                        </a:rPr>
                        <a:t>Low level language</a:t>
                      </a:r>
                      <a:r>
                        <a:rPr lang="en-IN" sz="1400" kern="100">
                          <a:effectLst/>
                        </a:rPr>
                        <a:t> is high memory efficient.</a:t>
                      </a:r>
                      <a:endParaRPr lang="en-IN"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extLst>
                  <a:ext uri="{0D108BD9-81ED-4DB2-BD59-A6C34878D82A}">
                    <a16:rowId xmlns:a16="http://schemas.microsoft.com/office/drawing/2014/main" val="2167758349"/>
                  </a:ext>
                </a:extLst>
              </a:tr>
              <a:tr h="495223">
                <a:tc>
                  <a:txBody>
                    <a:bodyPr/>
                    <a:lstStyle/>
                    <a:p>
                      <a:pPr algn="ctr">
                        <a:lnSpc>
                          <a:spcPct val="107000"/>
                        </a:lnSpc>
                      </a:pPr>
                      <a:r>
                        <a:rPr lang="en-IN" sz="1400" kern="100">
                          <a:effectLst/>
                        </a:rPr>
                        <a:t>3.</a:t>
                      </a:r>
                      <a:endParaRPr lang="en-IN"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26417" marR="26417" marT="25536" marB="25536" anchor="ctr"/>
                </a:tc>
                <a:tc>
                  <a:txBody>
                    <a:bodyPr/>
                    <a:lstStyle/>
                    <a:p>
                      <a:pPr algn="l">
                        <a:lnSpc>
                          <a:spcPct val="107000"/>
                        </a:lnSpc>
                      </a:pPr>
                      <a:r>
                        <a:rPr lang="en-IN" sz="1400" kern="100" dirty="0">
                          <a:effectLst/>
                        </a:rPr>
                        <a:t>It is easy to understand.</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tc>
                  <a:txBody>
                    <a:bodyPr/>
                    <a:lstStyle/>
                    <a:p>
                      <a:pPr algn="l">
                        <a:lnSpc>
                          <a:spcPct val="107000"/>
                        </a:lnSpc>
                      </a:pPr>
                      <a:r>
                        <a:rPr lang="en-IN" sz="1400" kern="100" dirty="0">
                          <a:effectLst/>
                        </a:rPr>
                        <a:t>It is tough to understand.</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extLst>
                  <a:ext uri="{0D108BD9-81ED-4DB2-BD59-A6C34878D82A}">
                    <a16:rowId xmlns:a16="http://schemas.microsoft.com/office/drawing/2014/main" val="52013598"/>
                  </a:ext>
                </a:extLst>
              </a:tr>
              <a:tr h="366638">
                <a:tc>
                  <a:txBody>
                    <a:bodyPr/>
                    <a:lstStyle/>
                    <a:p>
                      <a:pPr algn="ctr">
                        <a:lnSpc>
                          <a:spcPct val="107000"/>
                        </a:lnSpc>
                      </a:pPr>
                      <a:r>
                        <a:rPr lang="en-IN" sz="1400" kern="100">
                          <a:effectLst/>
                        </a:rPr>
                        <a:t>4.</a:t>
                      </a:r>
                      <a:endParaRPr lang="en-IN"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26417" marR="26417" marT="25536" marB="25536" anchor="ctr"/>
                </a:tc>
                <a:tc>
                  <a:txBody>
                    <a:bodyPr/>
                    <a:lstStyle/>
                    <a:p>
                      <a:pPr algn="l">
                        <a:lnSpc>
                          <a:spcPct val="107000"/>
                        </a:lnSpc>
                      </a:pPr>
                      <a:r>
                        <a:rPr lang="en-IN" sz="1400" kern="100">
                          <a:effectLst/>
                        </a:rPr>
                        <a:t>Debugging is easy.</a:t>
                      </a:r>
                      <a:endParaRPr lang="en-IN"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tc>
                  <a:txBody>
                    <a:bodyPr/>
                    <a:lstStyle/>
                    <a:p>
                      <a:pPr algn="l">
                        <a:lnSpc>
                          <a:spcPct val="107000"/>
                        </a:lnSpc>
                      </a:pPr>
                      <a:r>
                        <a:rPr lang="en-IN" sz="1400" kern="100" dirty="0">
                          <a:effectLst/>
                        </a:rPr>
                        <a:t>Debugging is complex comparatively.</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extLst>
                  <a:ext uri="{0D108BD9-81ED-4DB2-BD59-A6C34878D82A}">
                    <a16:rowId xmlns:a16="http://schemas.microsoft.com/office/drawing/2014/main" val="4205159635"/>
                  </a:ext>
                </a:extLst>
              </a:tr>
              <a:tr h="495223">
                <a:tc>
                  <a:txBody>
                    <a:bodyPr/>
                    <a:lstStyle/>
                    <a:p>
                      <a:pPr algn="ctr">
                        <a:lnSpc>
                          <a:spcPct val="107000"/>
                        </a:lnSpc>
                      </a:pPr>
                      <a:r>
                        <a:rPr lang="en-IN" sz="1400" kern="100">
                          <a:effectLst/>
                        </a:rPr>
                        <a:t>5.</a:t>
                      </a:r>
                      <a:endParaRPr lang="en-IN"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26417" marR="26417" marT="25536" marB="25536" anchor="ctr"/>
                </a:tc>
                <a:tc>
                  <a:txBody>
                    <a:bodyPr/>
                    <a:lstStyle/>
                    <a:p>
                      <a:pPr algn="l">
                        <a:lnSpc>
                          <a:spcPct val="107000"/>
                        </a:lnSpc>
                      </a:pPr>
                      <a:r>
                        <a:rPr lang="en-IN" sz="1400" kern="100">
                          <a:effectLst/>
                        </a:rPr>
                        <a:t>It is simple to maintain.</a:t>
                      </a:r>
                      <a:endParaRPr lang="en-IN"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tc>
                  <a:txBody>
                    <a:bodyPr/>
                    <a:lstStyle/>
                    <a:p>
                      <a:pPr algn="l">
                        <a:lnSpc>
                          <a:spcPct val="107000"/>
                        </a:lnSpc>
                      </a:pPr>
                      <a:r>
                        <a:rPr lang="en-IN" sz="1400" kern="100" dirty="0">
                          <a:effectLst/>
                        </a:rPr>
                        <a:t>It is complex to maintain comparatively.</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extLst>
                  <a:ext uri="{0D108BD9-81ED-4DB2-BD59-A6C34878D82A}">
                    <a16:rowId xmlns:a16="http://schemas.microsoft.com/office/drawing/2014/main" val="3528395694"/>
                  </a:ext>
                </a:extLst>
              </a:tr>
              <a:tr h="366638">
                <a:tc>
                  <a:txBody>
                    <a:bodyPr/>
                    <a:lstStyle/>
                    <a:p>
                      <a:pPr algn="ctr">
                        <a:lnSpc>
                          <a:spcPct val="107000"/>
                        </a:lnSpc>
                      </a:pPr>
                      <a:r>
                        <a:rPr lang="en-IN" sz="1400" kern="100">
                          <a:effectLst/>
                        </a:rPr>
                        <a:t>6.</a:t>
                      </a:r>
                      <a:endParaRPr lang="en-IN"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26417" marR="26417" marT="25536" marB="25536" anchor="ctr"/>
                </a:tc>
                <a:tc>
                  <a:txBody>
                    <a:bodyPr/>
                    <a:lstStyle/>
                    <a:p>
                      <a:pPr algn="l">
                        <a:lnSpc>
                          <a:spcPct val="107000"/>
                        </a:lnSpc>
                      </a:pPr>
                      <a:r>
                        <a:rPr lang="en-IN" sz="1400" kern="100" dirty="0">
                          <a:effectLst/>
                        </a:rPr>
                        <a:t>It is portable.</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tc>
                  <a:txBody>
                    <a:bodyPr/>
                    <a:lstStyle/>
                    <a:p>
                      <a:pPr algn="l">
                        <a:lnSpc>
                          <a:spcPct val="107000"/>
                        </a:lnSpc>
                      </a:pPr>
                      <a:r>
                        <a:rPr lang="en-IN" sz="1400" kern="100" dirty="0">
                          <a:effectLst/>
                        </a:rPr>
                        <a:t>It is non-portable.</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extLst>
                  <a:ext uri="{0D108BD9-81ED-4DB2-BD59-A6C34878D82A}">
                    <a16:rowId xmlns:a16="http://schemas.microsoft.com/office/drawing/2014/main" val="2557952876"/>
                  </a:ext>
                </a:extLst>
              </a:tr>
              <a:tr h="495223">
                <a:tc>
                  <a:txBody>
                    <a:bodyPr/>
                    <a:lstStyle/>
                    <a:p>
                      <a:pPr algn="ctr">
                        <a:lnSpc>
                          <a:spcPct val="107000"/>
                        </a:lnSpc>
                      </a:pPr>
                      <a:r>
                        <a:rPr lang="en-IN" sz="1400" kern="100">
                          <a:effectLst/>
                        </a:rPr>
                        <a:t>7.</a:t>
                      </a:r>
                      <a:endParaRPr lang="en-IN"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26417" marR="26417" marT="25536" marB="25536" anchor="ctr"/>
                </a:tc>
                <a:tc>
                  <a:txBody>
                    <a:bodyPr/>
                    <a:lstStyle/>
                    <a:p>
                      <a:pPr algn="l">
                        <a:lnSpc>
                          <a:spcPct val="107000"/>
                        </a:lnSpc>
                      </a:pPr>
                      <a:r>
                        <a:rPr lang="en-IN" sz="1400" kern="100">
                          <a:effectLst/>
                        </a:rPr>
                        <a:t>It can run on any platform.</a:t>
                      </a:r>
                      <a:endParaRPr lang="en-IN"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tc>
                  <a:txBody>
                    <a:bodyPr/>
                    <a:lstStyle/>
                    <a:p>
                      <a:pPr algn="l">
                        <a:lnSpc>
                          <a:spcPct val="107000"/>
                        </a:lnSpc>
                      </a:pPr>
                      <a:r>
                        <a:rPr lang="en-IN" sz="1400" kern="100" dirty="0">
                          <a:effectLst/>
                        </a:rPr>
                        <a:t>It is machine-dependent.</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extLst>
                  <a:ext uri="{0D108BD9-81ED-4DB2-BD59-A6C34878D82A}">
                    <a16:rowId xmlns:a16="http://schemas.microsoft.com/office/drawing/2014/main" val="2680745954"/>
                  </a:ext>
                </a:extLst>
              </a:tr>
              <a:tr h="663270">
                <a:tc>
                  <a:txBody>
                    <a:bodyPr/>
                    <a:lstStyle/>
                    <a:p>
                      <a:pPr algn="ctr">
                        <a:lnSpc>
                          <a:spcPct val="107000"/>
                        </a:lnSpc>
                      </a:pPr>
                      <a:r>
                        <a:rPr lang="en-IN" sz="1400" kern="100">
                          <a:effectLst/>
                        </a:rPr>
                        <a:t>8.</a:t>
                      </a:r>
                      <a:endParaRPr lang="en-IN"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26417" marR="26417" marT="25536" marB="25536" anchor="ctr"/>
                </a:tc>
                <a:tc>
                  <a:txBody>
                    <a:bodyPr/>
                    <a:lstStyle/>
                    <a:p>
                      <a:pPr algn="l">
                        <a:lnSpc>
                          <a:spcPct val="107000"/>
                        </a:lnSpc>
                      </a:pPr>
                      <a:r>
                        <a:rPr lang="en-IN" sz="1400" kern="100">
                          <a:effectLst/>
                        </a:rPr>
                        <a:t>It needs compiler or interpreter for translation.</a:t>
                      </a:r>
                      <a:endParaRPr lang="en-IN"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tc>
                  <a:txBody>
                    <a:bodyPr/>
                    <a:lstStyle/>
                    <a:p>
                      <a:pPr algn="l">
                        <a:lnSpc>
                          <a:spcPct val="107000"/>
                        </a:lnSpc>
                      </a:pPr>
                      <a:r>
                        <a:rPr lang="en-IN" sz="1400" kern="100" dirty="0">
                          <a:effectLst/>
                        </a:rPr>
                        <a:t>It needs assembler for translation.</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extLst>
                  <a:ext uri="{0D108BD9-81ED-4DB2-BD59-A6C34878D82A}">
                    <a16:rowId xmlns:a16="http://schemas.microsoft.com/office/drawing/2014/main" val="3212832519"/>
                  </a:ext>
                </a:extLst>
              </a:tr>
              <a:tr h="495223">
                <a:tc>
                  <a:txBody>
                    <a:bodyPr/>
                    <a:lstStyle/>
                    <a:p>
                      <a:pPr algn="ctr">
                        <a:lnSpc>
                          <a:spcPct val="107000"/>
                        </a:lnSpc>
                      </a:pPr>
                      <a:r>
                        <a:rPr lang="en-IN" sz="1400" kern="100">
                          <a:effectLst/>
                        </a:rPr>
                        <a:t>9.</a:t>
                      </a:r>
                      <a:endParaRPr lang="en-IN"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26417" marR="26417" marT="25536" marB="25536" anchor="ctr"/>
                </a:tc>
                <a:tc>
                  <a:txBody>
                    <a:bodyPr/>
                    <a:lstStyle/>
                    <a:p>
                      <a:pPr algn="l">
                        <a:lnSpc>
                          <a:spcPct val="107000"/>
                        </a:lnSpc>
                      </a:pPr>
                      <a:r>
                        <a:rPr lang="en-IN" sz="1400" kern="100">
                          <a:effectLst/>
                        </a:rPr>
                        <a:t>It is used widely for programming.</a:t>
                      </a:r>
                      <a:endParaRPr lang="en-IN"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tc>
                  <a:txBody>
                    <a:bodyPr/>
                    <a:lstStyle/>
                    <a:p>
                      <a:pPr algn="l">
                        <a:lnSpc>
                          <a:spcPct val="107000"/>
                        </a:lnSpc>
                      </a:pPr>
                      <a:r>
                        <a:rPr lang="en-IN" sz="1400" kern="100" dirty="0">
                          <a:effectLst/>
                        </a:rPr>
                        <a:t>It is not commonly used now-a-days in programming.</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027" marR="44027" marT="61638" marB="61638" anchor="ctr"/>
                </a:tc>
                <a:extLst>
                  <a:ext uri="{0D108BD9-81ED-4DB2-BD59-A6C34878D82A}">
                    <a16:rowId xmlns:a16="http://schemas.microsoft.com/office/drawing/2014/main" val="2540104455"/>
                  </a:ext>
                </a:extLst>
              </a:tr>
            </a:tbl>
          </a:graphicData>
        </a:graphic>
      </p:graphicFrame>
      <p:sp>
        <p:nvSpPr>
          <p:cNvPr id="3" name="Title 1">
            <a:extLst>
              <a:ext uri="{FF2B5EF4-FFF2-40B4-BE49-F238E27FC236}">
                <a16:creationId xmlns:a16="http://schemas.microsoft.com/office/drawing/2014/main" id="{C68479A8-E88A-E83C-B0D6-1B255BAD1667}"/>
              </a:ext>
            </a:extLst>
          </p:cNvPr>
          <p:cNvSpPr txBox="1">
            <a:spLocks/>
          </p:cNvSpPr>
          <p:nvPr/>
        </p:nvSpPr>
        <p:spPr>
          <a:xfrm>
            <a:off x="767443" y="1473313"/>
            <a:ext cx="7290707" cy="485435"/>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1800" b="1" dirty="0">
                <a:solidFill>
                  <a:srgbClr val="273239"/>
                </a:solidFill>
                <a:latin typeface="Source Sans 3"/>
              </a:rPr>
              <a:t>High Level Language                              Low-level language</a:t>
            </a:r>
            <a:endParaRPr lang="en-IN" sz="2400" dirty="0"/>
          </a:p>
        </p:txBody>
      </p:sp>
    </p:spTree>
    <p:extLst>
      <p:ext uri="{BB962C8B-B14F-4D97-AF65-F5344CB8AC3E}">
        <p14:creationId xmlns:p14="http://schemas.microsoft.com/office/powerpoint/2010/main" val="36840100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C541E-8EF0-699F-AE7A-11F49D6BA536}"/>
              </a:ext>
            </a:extLst>
          </p:cNvPr>
          <p:cNvSpPr>
            <a:spLocks noGrp="1"/>
          </p:cNvSpPr>
          <p:nvPr>
            <p:ph type="title"/>
          </p:nvPr>
        </p:nvSpPr>
        <p:spPr>
          <a:xfrm>
            <a:off x="533400" y="152400"/>
            <a:ext cx="7886700" cy="550749"/>
          </a:xfrm>
        </p:spPr>
        <p:txBody>
          <a:bodyPr>
            <a:normAutofit fontScale="90000"/>
          </a:bodyPr>
          <a:lstStyle/>
          <a:p>
            <a:r>
              <a:rPr lang="en-IN" b="1" dirty="0"/>
              <a:t>Compiler</a:t>
            </a:r>
          </a:p>
        </p:txBody>
      </p:sp>
      <p:sp>
        <p:nvSpPr>
          <p:cNvPr id="3" name="Content Placeholder 2">
            <a:extLst>
              <a:ext uri="{FF2B5EF4-FFF2-40B4-BE49-F238E27FC236}">
                <a16:creationId xmlns:a16="http://schemas.microsoft.com/office/drawing/2014/main" id="{7727E0F4-D4BF-9CC5-E5E5-BB17F75A476C}"/>
              </a:ext>
            </a:extLst>
          </p:cNvPr>
          <p:cNvSpPr>
            <a:spLocks noGrp="1"/>
          </p:cNvSpPr>
          <p:nvPr>
            <p:ph idx="1"/>
          </p:nvPr>
        </p:nvSpPr>
        <p:spPr>
          <a:xfrm>
            <a:off x="243568" y="838200"/>
            <a:ext cx="8466364" cy="3911884"/>
          </a:xfrm>
        </p:spPr>
        <p:txBody>
          <a:bodyPr>
            <a:noAutofit/>
          </a:bodyPr>
          <a:lstStyle/>
          <a:p>
            <a:pPr algn="just"/>
            <a:r>
              <a:rPr lang="en-IN" sz="2400" b="0" i="0" dirty="0">
                <a:effectLst/>
                <a:latin typeface="Arial" panose="020B0604020202020204" pitchFamily="34" charset="0"/>
              </a:rPr>
              <a:t>A Translator (compiler) is a program that reads a program written in one language, </a:t>
            </a:r>
            <a:r>
              <a:rPr lang="en-IN" sz="2400" b="0" i="0" u="sng" dirty="0">
                <a:effectLst/>
                <a:highlight>
                  <a:srgbClr val="FFFF00"/>
                </a:highlight>
                <a:latin typeface="Arial" panose="020B0604020202020204" pitchFamily="34" charset="0"/>
              </a:rPr>
              <a:t>the source language</a:t>
            </a:r>
            <a:r>
              <a:rPr lang="en-IN" sz="2400" b="0" i="0" dirty="0">
                <a:effectLst/>
                <a:latin typeface="Arial" panose="020B0604020202020204" pitchFamily="34" charset="0"/>
              </a:rPr>
              <a:t>, - and translate it </a:t>
            </a:r>
            <a:r>
              <a:rPr lang="en-IN" sz="2400" dirty="0">
                <a:latin typeface="Arial" panose="020B0604020202020204" pitchFamily="34" charset="0"/>
              </a:rPr>
              <a:t>into an equivalent program in another language, </a:t>
            </a:r>
            <a:r>
              <a:rPr lang="en-IN" sz="2400" dirty="0">
                <a:highlight>
                  <a:srgbClr val="00FF00"/>
                </a:highlight>
                <a:latin typeface="Arial" panose="020B0604020202020204" pitchFamily="34" charset="0"/>
              </a:rPr>
              <a:t>the target language</a:t>
            </a:r>
            <a:r>
              <a:rPr lang="en-IN" sz="2400" dirty="0">
                <a:latin typeface="Arial" panose="020B0604020202020204" pitchFamily="34" charset="0"/>
              </a:rPr>
              <a:t>.</a:t>
            </a:r>
          </a:p>
          <a:p>
            <a:pPr algn="just"/>
            <a:endParaRPr lang="en-IN" sz="2400" b="0" i="0" dirty="0">
              <a:effectLst/>
              <a:latin typeface="Arial" panose="020B0604020202020204" pitchFamily="34" charset="0"/>
            </a:endParaRPr>
          </a:p>
          <a:p>
            <a:pPr algn="just"/>
            <a:r>
              <a:rPr lang="en-IN" sz="2400" b="0" i="0" dirty="0">
                <a:effectLst/>
                <a:latin typeface="Arial" panose="020B0604020202020204" pitchFamily="34" charset="0"/>
              </a:rPr>
              <a:t>In </a:t>
            </a:r>
            <a:r>
              <a:rPr lang="en-IN" sz="2400" b="0" i="0" strike="noStrike" dirty="0">
                <a:effectLst/>
                <a:latin typeface="Arial" panose="020B0604020202020204" pitchFamily="34" charset="0"/>
              </a:rPr>
              <a:t>computing</a:t>
            </a:r>
            <a:r>
              <a:rPr lang="en-IN" sz="2400" b="0" i="0" dirty="0">
                <a:effectLst/>
                <a:latin typeface="Arial" panose="020B0604020202020204" pitchFamily="34" charset="0"/>
              </a:rPr>
              <a:t>, a </a:t>
            </a:r>
            <a:r>
              <a:rPr lang="en-IN" sz="2400" b="1" i="0" dirty="0">
                <a:effectLst/>
                <a:latin typeface="Arial" panose="020B0604020202020204" pitchFamily="34" charset="0"/>
              </a:rPr>
              <a:t>compiler</a:t>
            </a:r>
            <a:r>
              <a:rPr lang="en-IN" sz="2400" b="0" i="0" dirty="0">
                <a:effectLst/>
                <a:latin typeface="Arial" panose="020B0604020202020204" pitchFamily="34" charset="0"/>
              </a:rPr>
              <a:t> is a </a:t>
            </a:r>
            <a:r>
              <a:rPr lang="en-IN" sz="2400" b="0" i="0" strike="noStrike" dirty="0">
                <a:effectLst/>
                <a:latin typeface="Arial" panose="020B0604020202020204" pitchFamily="34" charset="0"/>
              </a:rPr>
              <a:t>computer program</a:t>
            </a:r>
            <a:r>
              <a:rPr lang="en-IN" sz="2400" b="0" i="0" dirty="0">
                <a:effectLst/>
                <a:latin typeface="Arial" panose="020B0604020202020204" pitchFamily="34" charset="0"/>
              </a:rPr>
              <a:t> that </a:t>
            </a:r>
            <a:r>
              <a:rPr lang="en-IN" sz="2400" b="0" i="0" strike="noStrike" dirty="0">
                <a:effectLst/>
                <a:latin typeface="Arial" panose="020B0604020202020204" pitchFamily="34" charset="0"/>
                <a:hlinkClick r:id="rId2" tooltip="Translator (computing)">
                  <a:extLst>
                    <a:ext uri="{A12FA001-AC4F-418D-AE19-62706E023703}">
                      <ahyp:hlinkClr xmlns:ahyp="http://schemas.microsoft.com/office/drawing/2018/hyperlinkcolor" val="tx"/>
                    </a:ext>
                  </a:extLst>
                </a:hlinkClick>
              </a:rPr>
              <a:t>translates</a:t>
            </a:r>
            <a:r>
              <a:rPr lang="en-IN" sz="2400" b="0" i="0" dirty="0">
                <a:effectLst/>
                <a:latin typeface="Arial" panose="020B0604020202020204" pitchFamily="34" charset="0"/>
              </a:rPr>
              <a:t> computer code written in one </a:t>
            </a:r>
            <a:r>
              <a:rPr lang="en-IN" sz="2400" b="0" i="0" strike="noStrike" dirty="0">
                <a:effectLst/>
                <a:latin typeface="Arial" panose="020B0604020202020204" pitchFamily="34" charset="0"/>
                <a:hlinkClick r:id="rId3" tooltip="Programming language">
                  <a:extLst>
                    <a:ext uri="{A12FA001-AC4F-418D-AE19-62706E023703}">
                      <ahyp:hlinkClr xmlns:ahyp="http://schemas.microsoft.com/office/drawing/2018/hyperlinkcolor" val="tx"/>
                    </a:ext>
                  </a:extLst>
                </a:hlinkClick>
              </a:rPr>
              <a:t>programming language</a:t>
            </a:r>
            <a:r>
              <a:rPr lang="en-IN" sz="2400" b="0" i="0" dirty="0">
                <a:effectLst/>
                <a:latin typeface="Arial" panose="020B0604020202020204" pitchFamily="34" charset="0"/>
              </a:rPr>
              <a:t> (the </a:t>
            </a:r>
            <a:r>
              <a:rPr lang="en-IN" sz="2400" b="0" i="1" dirty="0">
                <a:effectLst/>
                <a:latin typeface="Arial" panose="020B0604020202020204" pitchFamily="34" charset="0"/>
              </a:rPr>
              <a:t>source</a:t>
            </a:r>
            <a:r>
              <a:rPr lang="en-IN" sz="2400" b="0" i="0" dirty="0">
                <a:effectLst/>
                <a:latin typeface="Arial" panose="020B0604020202020204" pitchFamily="34" charset="0"/>
              </a:rPr>
              <a:t> language) into another language (the </a:t>
            </a:r>
            <a:r>
              <a:rPr lang="en-IN" sz="2400" b="0" i="1" dirty="0">
                <a:effectLst/>
                <a:latin typeface="Arial" panose="020B0604020202020204" pitchFamily="34" charset="0"/>
              </a:rPr>
              <a:t>target</a:t>
            </a:r>
            <a:r>
              <a:rPr lang="en-IN" sz="2400" b="0" i="0" dirty="0">
                <a:effectLst/>
                <a:latin typeface="Arial" panose="020B0604020202020204" pitchFamily="34" charset="0"/>
              </a:rPr>
              <a:t> language). </a:t>
            </a:r>
          </a:p>
          <a:p>
            <a:pPr algn="just"/>
            <a:endParaRPr lang="en-IN" sz="2400" dirty="0">
              <a:solidFill>
                <a:srgbClr val="202122"/>
              </a:solidFill>
              <a:latin typeface="Arial" panose="020B0604020202020204" pitchFamily="34" charset="0"/>
            </a:endParaRPr>
          </a:p>
          <a:p>
            <a:pPr algn="just"/>
            <a:r>
              <a:rPr lang="en-IN" sz="2400" b="0" i="0" dirty="0">
                <a:solidFill>
                  <a:srgbClr val="202122"/>
                </a:solidFill>
                <a:effectLst/>
                <a:latin typeface="Arial" panose="020B0604020202020204" pitchFamily="34" charset="0"/>
              </a:rPr>
              <a:t>The name "compiler" is primarily used for programs that translate </a:t>
            </a:r>
            <a:r>
              <a:rPr lang="en-IN" sz="2400" b="0" i="0" u="none" strike="noStrike" dirty="0">
                <a:solidFill>
                  <a:srgbClr val="3366CC"/>
                </a:solidFill>
                <a:effectLst/>
                <a:latin typeface="Arial" panose="020B0604020202020204" pitchFamily="34" charset="0"/>
                <a:hlinkClick r:id="rId4" tooltip="Source code"/>
              </a:rPr>
              <a:t>source code</a:t>
            </a:r>
            <a:r>
              <a:rPr lang="en-IN" sz="2400" b="0" i="0" dirty="0">
                <a:solidFill>
                  <a:srgbClr val="202122"/>
                </a:solidFill>
                <a:effectLst/>
                <a:latin typeface="Arial" panose="020B0604020202020204" pitchFamily="34" charset="0"/>
              </a:rPr>
              <a:t> from a </a:t>
            </a:r>
            <a:r>
              <a:rPr lang="en-IN" sz="2400" b="0" i="0" u="none" strike="noStrike" dirty="0">
                <a:solidFill>
                  <a:srgbClr val="3366CC"/>
                </a:solidFill>
                <a:effectLst/>
                <a:latin typeface="Arial" panose="020B0604020202020204" pitchFamily="34" charset="0"/>
                <a:hlinkClick r:id="rId5" tooltip="High-level programming language"/>
              </a:rPr>
              <a:t>high-level programming language</a:t>
            </a:r>
            <a:r>
              <a:rPr lang="en-IN" sz="2400" b="0" i="0" dirty="0">
                <a:solidFill>
                  <a:srgbClr val="202122"/>
                </a:solidFill>
                <a:effectLst/>
                <a:latin typeface="Arial" panose="020B0604020202020204" pitchFamily="34" charset="0"/>
              </a:rPr>
              <a:t> to a </a:t>
            </a:r>
            <a:r>
              <a:rPr lang="en-IN" sz="2400" b="0" i="0" u="none" strike="noStrike" dirty="0">
                <a:solidFill>
                  <a:srgbClr val="3366CC"/>
                </a:solidFill>
                <a:effectLst/>
                <a:latin typeface="Arial" panose="020B0604020202020204" pitchFamily="34" charset="0"/>
                <a:hlinkClick r:id="rId6" tooltip="Lower level language"/>
              </a:rPr>
              <a:t>low-level programming language</a:t>
            </a:r>
            <a:r>
              <a:rPr lang="en-IN" sz="2400" b="0" i="0" dirty="0">
                <a:solidFill>
                  <a:srgbClr val="202122"/>
                </a:solidFill>
                <a:effectLst/>
                <a:latin typeface="Arial" panose="020B0604020202020204" pitchFamily="34" charset="0"/>
              </a:rPr>
              <a:t> (e.g. </a:t>
            </a:r>
            <a:r>
              <a:rPr lang="en-IN" sz="2400" b="0" i="0" u="none" strike="noStrike" dirty="0">
                <a:solidFill>
                  <a:srgbClr val="3366CC"/>
                </a:solidFill>
                <a:effectLst/>
                <a:latin typeface="Arial" panose="020B0604020202020204" pitchFamily="34" charset="0"/>
                <a:hlinkClick r:id="rId7" tooltip="Assembly language"/>
              </a:rPr>
              <a:t>assembly language</a:t>
            </a:r>
            <a:r>
              <a:rPr lang="en-IN" sz="2400" b="0" i="0" dirty="0">
                <a:solidFill>
                  <a:srgbClr val="202122"/>
                </a:solidFill>
                <a:effectLst/>
                <a:latin typeface="Arial" panose="020B0604020202020204" pitchFamily="34" charset="0"/>
              </a:rPr>
              <a:t>, </a:t>
            </a:r>
            <a:r>
              <a:rPr lang="en-IN" sz="2400" b="0" i="0" u="none" strike="noStrike" dirty="0">
                <a:solidFill>
                  <a:srgbClr val="3366CC"/>
                </a:solidFill>
                <a:effectLst/>
                <a:latin typeface="Arial" panose="020B0604020202020204" pitchFamily="34" charset="0"/>
                <a:hlinkClick r:id="rId8" tooltip="Object code"/>
              </a:rPr>
              <a:t>object code</a:t>
            </a:r>
            <a:r>
              <a:rPr lang="en-IN" sz="2400" b="0" i="0" dirty="0">
                <a:solidFill>
                  <a:srgbClr val="202122"/>
                </a:solidFill>
                <a:effectLst/>
                <a:latin typeface="Arial" panose="020B0604020202020204" pitchFamily="34" charset="0"/>
              </a:rPr>
              <a:t>, or </a:t>
            </a:r>
            <a:r>
              <a:rPr lang="en-IN" sz="2400" b="0" i="0" u="none" strike="noStrike" dirty="0">
                <a:solidFill>
                  <a:srgbClr val="3366CC"/>
                </a:solidFill>
                <a:effectLst/>
                <a:latin typeface="Arial" panose="020B0604020202020204" pitchFamily="34" charset="0"/>
                <a:hlinkClick r:id="rId9" tooltip="Machine code"/>
              </a:rPr>
              <a:t>machine code</a:t>
            </a:r>
            <a:r>
              <a:rPr lang="en-IN" sz="2400" b="0" i="0" dirty="0">
                <a:solidFill>
                  <a:srgbClr val="202122"/>
                </a:solidFill>
                <a:effectLst/>
                <a:latin typeface="Arial" panose="020B0604020202020204" pitchFamily="34" charset="0"/>
              </a:rPr>
              <a:t>) to create an </a:t>
            </a:r>
            <a:r>
              <a:rPr lang="en-IN" sz="2400" b="0" i="0" u="none" strike="noStrike" dirty="0">
                <a:solidFill>
                  <a:srgbClr val="3366CC"/>
                </a:solidFill>
                <a:effectLst/>
                <a:latin typeface="Arial" panose="020B0604020202020204" pitchFamily="34" charset="0"/>
                <a:hlinkClick r:id="rId10" tooltip="Executable"/>
              </a:rPr>
              <a:t>executable</a:t>
            </a:r>
            <a:r>
              <a:rPr lang="en-IN" sz="2400" b="0" i="0" dirty="0">
                <a:solidFill>
                  <a:srgbClr val="202122"/>
                </a:solidFill>
                <a:effectLst/>
                <a:latin typeface="Arial" panose="020B0604020202020204" pitchFamily="34" charset="0"/>
              </a:rPr>
              <a:t> program</a:t>
            </a:r>
            <a:endParaRPr lang="en-IN" sz="2400" dirty="0"/>
          </a:p>
        </p:txBody>
      </p:sp>
    </p:spTree>
    <p:extLst>
      <p:ext uri="{BB962C8B-B14F-4D97-AF65-F5344CB8AC3E}">
        <p14:creationId xmlns:p14="http://schemas.microsoft.com/office/powerpoint/2010/main" val="2696331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02D5F-5E0D-45AA-3D53-0B47A2892364}"/>
              </a:ext>
            </a:extLst>
          </p:cNvPr>
          <p:cNvSpPr>
            <a:spLocks noGrp="1"/>
          </p:cNvSpPr>
          <p:nvPr>
            <p:ph type="title"/>
          </p:nvPr>
        </p:nvSpPr>
        <p:spPr>
          <a:xfrm>
            <a:off x="381000" y="152400"/>
            <a:ext cx="7886700" cy="994172"/>
          </a:xfrm>
        </p:spPr>
        <p:txBody>
          <a:bodyPr>
            <a:normAutofit fontScale="90000"/>
          </a:bodyPr>
          <a:lstStyle/>
          <a:p>
            <a:r>
              <a:rPr lang="en-IN" b="1" i="0" dirty="0">
                <a:solidFill>
                  <a:srgbClr val="10656D"/>
                </a:solidFill>
                <a:effectLst/>
                <a:latin typeface="Montserrat" panose="020F0502020204030204" pitchFamily="2" charset="0"/>
              </a:rPr>
              <a:t>Assembly Language</a:t>
            </a:r>
            <a:br>
              <a:rPr lang="en-IN" b="1" i="0" dirty="0">
                <a:solidFill>
                  <a:srgbClr val="10656D"/>
                </a:solidFill>
                <a:effectLst/>
                <a:latin typeface="Montserrat" panose="020F0502020204030204" pitchFamily="2" charset="0"/>
              </a:rPr>
            </a:br>
            <a:r>
              <a:rPr lang="en-IN" sz="2325" i="1" dirty="0">
                <a:solidFill>
                  <a:srgbClr val="273239"/>
                </a:solidFill>
                <a:latin typeface="-apple-system"/>
              </a:rPr>
              <a:t>Assembly Language is a low-level programming language. It helps in understanding the programming language of machine code.</a:t>
            </a:r>
            <a:endParaRPr lang="en-IN" dirty="0"/>
          </a:p>
        </p:txBody>
      </p:sp>
      <p:sp>
        <p:nvSpPr>
          <p:cNvPr id="3" name="Content Placeholder 2">
            <a:extLst>
              <a:ext uri="{FF2B5EF4-FFF2-40B4-BE49-F238E27FC236}">
                <a16:creationId xmlns:a16="http://schemas.microsoft.com/office/drawing/2014/main" id="{E5B73147-97B9-2EFF-8B0A-2FBC0A7131AE}"/>
              </a:ext>
            </a:extLst>
          </p:cNvPr>
          <p:cNvSpPr>
            <a:spLocks noGrp="1"/>
          </p:cNvSpPr>
          <p:nvPr>
            <p:ph idx="1"/>
          </p:nvPr>
        </p:nvSpPr>
        <p:spPr>
          <a:xfrm>
            <a:off x="0" y="1488663"/>
            <a:ext cx="8918121" cy="3880673"/>
          </a:xfrm>
        </p:spPr>
        <p:txBody>
          <a:bodyPr>
            <a:noAutofit/>
          </a:bodyPr>
          <a:lstStyle/>
          <a:p>
            <a:pPr algn="just"/>
            <a:r>
              <a:rPr lang="en-IN" sz="2400" dirty="0">
                <a:solidFill>
                  <a:srgbClr val="4D5968"/>
                </a:solidFill>
                <a:latin typeface="-apple-system"/>
              </a:rPr>
              <a:t>Machine code is a series of instructions that provide the necessary information to a user’s CPU to carry out a particular task (add, subtract, compare values, etc.). </a:t>
            </a:r>
          </a:p>
          <a:p>
            <a:pPr algn="just"/>
            <a:endParaRPr lang="en-IN" sz="2400" dirty="0">
              <a:solidFill>
                <a:srgbClr val="4D5968"/>
              </a:solidFill>
              <a:latin typeface="-apple-system"/>
            </a:endParaRPr>
          </a:p>
          <a:p>
            <a:pPr algn="just"/>
            <a:r>
              <a:rPr lang="en-IN" sz="2400" dirty="0">
                <a:solidFill>
                  <a:srgbClr val="4D5968"/>
                </a:solidFill>
                <a:latin typeface="-apple-system"/>
              </a:rPr>
              <a:t>In computers, there is an assembler that helps in converting the assembly code into machine code executable. </a:t>
            </a:r>
          </a:p>
          <a:p>
            <a:pPr algn="just"/>
            <a:endParaRPr lang="en-IN" sz="2400" dirty="0">
              <a:solidFill>
                <a:srgbClr val="4D5968"/>
              </a:solidFill>
              <a:latin typeface="-apple-system"/>
            </a:endParaRPr>
          </a:p>
          <a:p>
            <a:pPr algn="just"/>
            <a:r>
              <a:rPr lang="en-IN" sz="2400" dirty="0">
                <a:solidFill>
                  <a:srgbClr val="4D5968"/>
                </a:solidFill>
                <a:latin typeface="-apple-system"/>
              </a:rPr>
              <a:t>It establishes with the help of compiling high-level language source code like C and C++.</a:t>
            </a:r>
          </a:p>
          <a:p>
            <a:pPr algn="just"/>
            <a:endParaRPr lang="en-IN" sz="2400" dirty="0">
              <a:solidFill>
                <a:srgbClr val="4D5968"/>
              </a:solidFill>
              <a:latin typeface="-apple-system"/>
            </a:endParaRPr>
          </a:p>
          <a:p>
            <a:pPr algn="just"/>
            <a:r>
              <a:rPr lang="en-IN" sz="2400" dirty="0">
                <a:solidFill>
                  <a:srgbClr val="4D5968"/>
                </a:solidFill>
                <a:latin typeface="-apple-system"/>
              </a:rPr>
              <a:t>It mainly depends on the system architecture, whether it is an operating system or computer architecture to add assembler?</a:t>
            </a:r>
          </a:p>
        </p:txBody>
      </p:sp>
    </p:spTree>
    <p:extLst>
      <p:ext uri="{BB962C8B-B14F-4D97-AF65-F5344CB8AC3E}">
        <p14:creationId xmlns:p14="http://schemas.microsoft.com/office/powerpoint/2010/main" val="404331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Autofit/>
          </a:bodyPr>
          <a:lstStyle/>
          <a:p>
            <a:br>
              <a:rPr lang="en-US" sz="2400" b="1" dirty="0"/>
            </a:br>
            <a:r>
              <a:rPr lang="en-US" sz="2400" b="1" dirty="0"/>
              <a:t>TEXTBOOKS</a:t>
            </a:r>
            <a:br>
              <a:rPr lang="en-US" sz="2400" dirty="0"/>
            </a:br>
            <a:endParaRPr lang="en-US" sz="2400" dirty="0"/>
          </a:p>
        </p:txBody>
      </p:sp>
      <p:sp>
        <p:nvSpPr>
          <p:cNvPr id="3" name="Content Placeholder 2"/>
          <p:cNvSpPr>
            <a:spLocks noGrp="1"/>
          </p:cNvSpPr>
          <p:nvPr>
            <p:ph idx="1"/>
          </p:nvPr>
        </p:nvSpPr>
        <p:spPr>
          <a:xfrm>
            <a:off x="252470" y="4164378"/>
            <a:ext cx="8686800" cy="2514600"/>
          </a:xfrm>
        </p:spPr>
        <p:txBody>
          <a:bodyPr>
            <a:normAutofit/>
          </a:bodyPr>
          <a:lstStyle/>
          <a:p>
            <a:pPr marL="0" lvl="0" indent="0" algn="just">
              <a:lnSpc>
                <a:spcPct val="105000"/>
              </a:lnSpc>
              <a:spcAft>
                <a:spcPts val="800"/>
              </a:spcAft>
              <a:buNone/>
            </a:pPr>
            <a:r>
              <a:rPr lang="en-IN" sz="2400" dirty="0">
                <a:effectLst/>
                <a:latin typeface="Arial" panose="020B0604020202020204" pitchFamily="34" charset="0"/>
                <a:ea typeface="Calibri" panose="020F0502020204030204" pitchFamily="34" charset="0"/>
                <a:cs typeface="Mangal" panose="02040503050203030202" pitchFamily="18" charset="0"/>
              </a:rPr>
              <a:t>B. W. Kernighan, D. M. Ritchie, </a:t>
            </a:r>
            <a:r>
              <a:rPr lang="en-IN" sz="2400" i="1" dirty="0">
                <a:effectLst/>
                <a:latin typeface="Arial" panose="020B0604020202020204" pitchFamily="34" charset="0"/>
                <a:ea typeface="Calibri" panose="020F0502020204030204" pitchFamily="34" charset="0"/>
                <a:cs typeface="Mangal" panose="02040503050203030202" pitchFamily="18" charset="0"/>
              </a:rPr>
              <a:t>The C </a:t>
            </a:r>
            <a:r>
              <a:rPr lang="en-IN" sz="2400" i="1" dirty="0" err="1">
                <a:effectLst/>
                <a:latin typeface="Arial" panose="020B0604020202020204" pitchFamily="34" charset="0"/>
                <a:ea typeface="Calibri" panose="020F0502020204030204" pitchFamily="34" charset="0"/>
                <a:cs typeface="Mangal" panose="02040503050203030202" pitchFamily="18" charset="0"/>
              </a:rPr>
              <a:t>Programing</a:t>
            </a:r>
            <a:r>
              <a:rPr lang="en-IN" sz="2400" i="1" dirty="0">
                <a:effectLst/>
                <a:latin typeface="Arial" panose="020B0604020202020204" pitchFamily="34" charset="0"/>
                <a:ea typeface="Calibri" panose="020F0502020204030204" pitchFamily="34" charset="0"/>
                <a:cs typeface="Mangal" panose="02040503050203030202" pitchFamily="18" charset="0"/>
              </a:rPr>
              <a:t> Language</a:t>
            </a:r>
            <a:r>
              <a:rPr lang="en-IN" sz="2400" dirty="0">
                <a:effectLst/>
                <a:latin typeface="Arial" panose="020B0604020202020204" pitchFamily="34" charset="0"/>
                <a:ea typeface="Calibri" panose="020F0502020204030204" pitchFamily="34" charset="0"/>
                <a:cs typeface="Mangal" panose="02040503050203030202" pitchFamily="18" charset="0"/>
              </a:rPr>
              <a:t>, 2</a:t>
            </a:r>
            <a:r>
              <a:rPr lang="en-IN" sz="2400" baseline="30000" dirty="0">
                <a:effectLst/>
                <a:latin typeface="Arial" panose="020B0604020202020204" pitchFamily="34" charset="0"/>
                <a:ea typeface="Calibri" panose="020F0502020204030204" pitchFamily="34" charset="0"/>
                <a:cs typeface="Mangal" panose="02040503050203030202" pitchFamily="18" charset="0"/>
              </a:rPr>
              <a:t>nd</a:t>
            </a:r>
            <a:r>
              <a:rPr lang="en-IN" sz="2400" dirty="0">
                <a:effectLst/>
                <a:latin typeface="Arial" panose="020B0604020202020204" pitchFamily="34" charset="0"/>
                <a:ea typeface="Calibri" panose="020F0502020204030204" pitchFamily="34" charset="0"/>
                <a:cs typeface="Mangal" panose="02040503050203030202" pitchFamily="18" charset="0"/>
              </a:rPr>
              <a:t> Edition, Prentice Hall of India, 2014.</a:t>
            </a:r>
          </a:p>
          <a:p>
            <a:pPr marL="0" indent="0">
              <a:buNone/>
            </a:pPr>
            <a:endParaRPr lang="en-IN" sz="2400" dirty="0">
              <a:effectLst/>
              <a:latin typeface="Arial" panose="020B0604020202020204" pitchFamily="34" charset="0"/>
              <a:ea typeface="Calibri" panose="020F0502020204030204" pitchFamily="34" charset="0"/>
              <a:cs typeface="Mangal" panose="02040503050203030202" pitchFamily="18" charset="0"/>
            </a:endParaRPr>
          </a:p>
          <a:p>
            <a:pPr marL="0" indent="0">
              <a:buNone/>
            </a:pPr>
            <a:r>
              <a:rPr lang="en-IN" sz="2400" dirty="0">
                <a:effectLst/>
                <a:latin typeface="Arial" panose="020B0604020202020204" pitchFamily="34" charset="0"/>
                <a:ea typeface="Calibri" panose="020F0502020204030204" pitchFamily="34" charset="0"/>
              </a:rPr>
              <a:t>B. </a:t>
            </a:r>
            <a:r>
              <a:rPr lang="en-IN" sz="2400" dirty="0" err="1">
                <a:effectLst/>
                <a:latin typeface="Arial" panose="020B0604020202020204" pitchFamily="34" charset="0"/>
                <a:ea typeface="Calibri" panose="020F0502020204030204" pitchFamily="34" charset="0"/>
              </a:rPr>
              <a:t>Gottfired</a:t>
            </a:r>
            <a:r>
              <a:rPr lang="en-IN" sz="2400" dirty="0">
                <a:effectLst/>
                <a:latin typeface="Arial" panose="020B0604020202020204" pitchFamily="34" charset="0"/>
                <a:ea typeface="Calibri" panose="020F0502020204030204" pitchFamily="34" charset="0"/>
              </a:rPr>
              <a:t>, </a:t>
            </a:r>
            <a:r>
              <a:rPr lang="en-IN" sz="2400" i="1" dirty="0" err="1">
                <a:effectLst/>
                <a:latin typeface="Arial" panose="020B0604020202020204" pitchFamily="34" charset="0"/>
                <a:ea typeface="Calibri" panose="020F0502020204030204" pitchFamily="34" charset="0"/>
              </a:rPr>
              <a:t>Schaums</a:t>
            </a:r>
            <a:r>
              <a:rPr lang="en-IN" sz="2400" i="1" dirty="0">
                <a:effectLst/>
                <a:latin typeface="Arial" panose="020B0604020202020204" pitchFamily="34" charset="0"/>
                <a:ea typeface="Calibri" panose="020F0502020204030204" pitchFamily="34" charset="0"/>
              </a:rPr>
              <a:t> Outline Series: Programming with C</a:t>
            </a:r>
            <a:r>
              <a:rPr lang="en-IN" sz="2400" dirty="0">
                <a:effectLst/>
                <a:latin typeface="Arial" panose="020B0604020202020204" pitchFamily="34" charset="0"/>
                <a:ea typeface="Calibri" panose="020F0502020204030204" pitchFamily="34" charset="0"/>
              </a:rPr>
              <a:t>, 4</a:t>
            </a:r>
            <a:r>
              <a:rPr lang="en-IN" sz="2400" baseline="30000" dirty="0">
                <a:effectLst/>
                <a:latin typeface="Arial" panose="020B0604020202020204" pitchFamily="34" charset="0"/>
                <a:ea typeface="Calibri" panose="020F0502020204030204" pitchFamily="34" charset="0"/>
              </a:rPr>
              <a:t>th</a:t>
            </a:r>
            <a:r>
              <a:rPr lang="en-IN" sz="2400" dirty="0">
                <a:effectLst/>
                <a:latin typeface="Arial" panose="020B0604020202020204" pitchFamily="34" charset="0"/>
                <a:ea typeface="Calibri" panose="020F0502020204030204" pitchFamily="34" charset="0"/>
              </a:rPr>
              <a:t> Edition, McGraw Hill  Publication, 2018.</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4" name="Title 1"/>
          <p:cNvSpPr txBox="1">
            <a:spLocks/>
          </p:cNvSpPr>
          <p:nvPr/>
        </p:nvSpPr>
        <p:spPr>
          <a:xfrm>
            <a:off x="381000" y="3429000"/>
            <a:ext cx="8229600" cy="762000"/>
          </a:xfrm>
          <a:prstGeom prst="rect">
            <a:avLst/>
          </a:prstGeom>
        </p:spPr>
        <p:txBody>
          <a:bodyPr vert="horz" lIns="91440" tIns="45720" rIns="91440" bIns="45720" rtlCol="0" anchor="ctr">
            <a:noAutofit/>
          </a:bodyPr>
          <a:lstStyle/>
          <a:p>
            <a:pPr algn="ctr">
              <a:spcBef>
                <a:spcPct val="0"/>
              </a:spcBef>
            </a:pPr>
            <a:br>
              <a:rPr kumimoji="0" lang="en-US" sz="2400" b="1" i="0" u="none" strike="noStrike" kern="1200" cap="none" spc="0" normalizeH="0" baseline="0" noProof="0" dirty="0">
                <a:ln>
                  <a:noFill/>
                </a:ln>
                <a:solidFill>
                  <a:schemeClr val="tx1"/>
                </a:solidFill>
                <a:effectLst/>
                <a:uLnTx/>
                <a:uFillTx/>
                <a:latin typeface="+mj-lt"/>
                <a:ea typeface="+mj-ea"/>
                <a:cs typeface="+mj-cs"/>
              </a:rPr>
            </a:br>
            <a:r>
              <a:rPr lang="en-US" sz="2400" b="1" dirty="0"/>
              <a:t>REFERENCE BOOKS</a:t>
            </a:r>
            <a:endParaRPr lang="en-US" sz="2400" dirty="0"/>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Content Placeholder 2"/>
          <p:cNvSpPr txBox="1">
            <a:spLocks/>
          </p:cNvSpPr>
          <p:nvPr/>
        </p:nvSpPr>
        <p:spPr>
          <a:xfrm>
            <a:off x="228600" y="674782"/>
            <a:ext cx="8686800" cy="2514600"/>
          </a:xfrm>
          <a:prstGeom prst="rect">
            <a:avLst/>
          </a:prstGeom>
        </p:spPr>
        <p:txBody>
          <a:bodyPr vert="horz" lIns="91440" tIns="45720" rIns="91440" bIns="45720" rtlCol="0">
            <a:noAutofit/>
          </a:bodyPr>
          <a:lstStyle/>
          <a:p>
            <a:pPr lvl="0" algn="just">
              <a:lnSpc>
                <a:spcPct val="105000"/>
              </a:lnSpc>
            </a:pPr>
            <a:r>
              <a:rPr lang="en-IN" sz="2400" dirty="0">
                <a:effectLst/>
                <a:latin typeface="Arial" panose="020B0604020202020204" pitchFamily="34" charset="0"/>
                <a:ea typeface="Calibri" panose="020F0502020204030204" pitchFamily="34" charset="0"/>
                <a:cs typeface="Mangal" panose="02040503050203030202" pitchFamily="18" charset="0"/>
              </a:rPr>
              <a:t>E. </a:t>
            </a:r>
            <a:r>
              <a:rPr lang="en-IN" sz="2400" dirty="0" err="1">
                <a:effectLst/>
                <a:latin typeface="Arial" panose="020B0604020202020204" pitchFamily="34" charset="0"/>
                <a:ea typeface="Calibri" panose="020F0502020204030204" pitchFamily="34" charset="0"/>
                <a:cs typeface="Mangal" panose="02040503050203030202" pitchFamily="18" charset="0"/>
              </a:rPr>
              <a:t>Balagurusamy</a:t>
            </a:r>
            <a:r>
              <a:rPr lang="en-IN" sz="2400" dirty="0">
                <a:effectLst/>
                <a:latin typeface="Arial" panose="020B0604020202020204" pitchFamily="34" charset="0"/>
                <a:ea typeface="Calibri" panose="020F0502020204030204" pitchFamily="34" charset="0"/>
                <a:cs typeface="Mangal" panose="02040503050203030202" pitchFamily="18" charset="0"/>
              </a:rPr>
              <a:t>, </a:t>
            </a:r>
            <a:r>
              <a:rPr lang="en-IN" sz="2400" i="1" dirty="0">
                <a:effectLst/>
                <a:latin typeface="Arial" panose="020B0604020202020204" pitchFamily="34" charset="0"/>
                <a:ea typeface="Calibri" panose="020F0502020204030204" pitchFamily="34" charset="0"/>
                <a:cs typeface="Mangal" panose="02040503050203030202" pitchFamily="18" charset="0"/>
              </a:rPr>
              <a:t>Programming in ANSI C</a:t>
            </a:r>
            <a:r>
              <a:rPr lang="en-IN" sz="2400" dirty="0">
                <a:effectLst/>
                <a:latin typeface="Arial" panose="020B0604020202020204" pitchFamily="34" charset="0"/>
                <a:ea typeface="Calibri" panose="020F0502020204030204" pitchFamily="34" charset="0"/>
                <a:cs typeface="Mangal" panose="02040503050203030202" pitchFamily="18" charset="0"/>
              </a:rPr>
              <a:t>, 8</a:t>
            </a:r>
            <a:r>
              <a:rPr lang="en-IN" sz="2400" baseline="30000" dirty="0">
                <a:effectLst/>
                <a:latin typeface="Arial" panose="020B0604020202020204" pitchFamily="34" charset="0"/>
                <a:ea typeface="Calibri" panose="020F0502020204030204" pitchFamily="34" charset="0"/>
                <a:cs typeface="Mangal" panose="02040503050203030202" pitchFamily="18" charset="0"/>
              </a:rPr>
              <a:t>th</a:t>
            </a:r>
            <a:r>
              <a:rPr lang="en-IN" sz="2400" dirty="0">
                <a:effectLst/>
                <a:latin typeface="Arial" panose="020B0604020202020204" pitchFamily="34" charset="0"/>
                <a:ea typeface="Calibri" panose="020F0502020204030204" pitchFamily="34" charset="0"/>
                <a:cs typeface="Mangal" panose="02040503050203030202" pitchFamily="18" charset="0"/>
              </a:rPr>
              <a:t> Edition, McGraw Hill Publication, 2019. </a:t>
            </a:r>
          </a:p>
          <a:p>
            <a:pPr lvl="0" algn="just">
              <a:lnSpc>
                <a:spcPct val="105000"/>
              </a:lnSpc>
              <a:spcAft>
                <a:spcPts val="800"/>
              </a:spcAft>
            </a:pPr>
            <a:endParaRPr lang="en-IN" sz="2400" dirty="0">
              <a:latin typeface="Calibri" panose="020F0502020204030204" pitchFamily="34" charset="0"/>
              <a:ea typeface="Calibri" panose="020F0502020204030204" pitchFamily="34" charset="0"/>
              <a:cs typeface="Mangal" panose="02040503050203030202" pitchFamily="18" charset="0"/>
            </a:endParaRPr>
          </a:p>
          <a:p>
            <a:pPr lvl="0" algn="just">
              <a:lnSpc>
                <a:spcPct val="105000"/>
              </a:lnSpc>
              <a:spcAft>
                <a:spcPts val="800"/>
              </a:spcAft>
            </a:pPr>
            <a:r>
              <a:rPr lang="en-IN" sz="2400" dirty="0">
                <a:effectLst/>
                <a:latin typeface="Arial" panose="020B0604020202020204" pitchFamily="34" charset="0"/>
                <a:ea typeface="Calibri" panose="020F0502020204030204" pitchFamily="34" charset="0"/>
                <a:cs typeface="Mangal" panose="02040503050203030202" pitchFamily="18" charset="0"/>
              </a:rPr>
              <a:t>Y. P. </a:t>
            </a:r>
            <a:r>
              <a:rPr lang="en-IN" sz="2400" dirty="0" err="1">
                <a:effectLst/>
                <a:latin typeface="Arial" panose="020B0604020202020204" pitchFamily="34" charset="0"/>
                <a:ea typeface="Calibri" panose="020F0502020204030204" pitchFamily="34" charset="0"/>
                <a:cs typeface="Mangal" panose="02040503050203030202" pitchFamily="18" charset="0"/>
              </a:rPr>
              <a:t>Kanetkar</a:t>
            </a:r>
            <a:r>
              <a:rPr lang="en-IN" sz="2400" dirty="0">
                <a:effectLst/>
                <a:latin typeface="Arial" panose="020B0604020202020204" pitchFamily="34" charset="0"/>
                <a:ea typeface="Calibri" panose="020F0502020204030204" pitchFamily="34" charset="0"/>
                <a:cs typeface="Mangal" panose="02040503050203030202" pitchFamily="18" charset="0"/>
              </a:rPr>
              <a:t>, </a:t>
            </a:r>
            <a:r>
              <a:rPr lang="en-IN" sz="2400" i="1" dirty="0">
                <a:effectLst/>
                <a:latin typeface="Arial" panose="020B0604020202020204" pitchFamily="34" charset="0"/>
                <a:ea typeface="Calibri" panose="020F0502020204030204" pitchFamily="34" charset="0"/>
                <a:cs typeface="Mangal" panose="02040503050203030202" pitchFamily="18" charset="0"/>
              </a:rPr>
              <a:t>Let us C</a:t>
            </a:r>
            <a:r>
              <a:rPr lang="en-IN" sz="2400" dirty="0">
                <a:effectLst/>
                <a:latin typeface="Arial" panose="020B0604020202020204" pitchFamily="34" charset="0"/>
                <a:ea typeface="Calibri" panose="020F0502020204030204" pitchFamily="34" charset="0"/>
                <a:cs typeface="Mangal" panose="02040503050203030202" pitchFamily="18" charset="0"/>
              </a:rPr>
              <a:t>, 19</a:t>
            </a:r>
            <a:r>
              <a:rPr lang="en-IN" sz="2400" baseline="30000" dirty="0">
                <a:effectLst/>
                <a:latin typeface="Arial" panose="020B0604020202020204" pitchFamily="34" charset="0"/>
                <a:ea typeface="Calibri" panose="020F0502020204030204" pitchFamily="34" charset="0"/>
                <a:cs typeface="Mangal" panose="02040503050203030202" pitchFamily="18" charset="0"/>
              </a:rPr>
              <a:t>th</a:t>
            </a:r>
            <a:r>
              <a:rPr lang="en-IN" sz="2400" dirty="0">
                <a:effectLst/>
                <a:latin typeface="Arial" panose="020B0604020202020204" pitchFamily="34" charset="0"/>
                <a:ea typeface="Calibri" panose="020F0502020204030204" pitchFamily="34" charset="0"/>
                <a:cs typeface="Mangal" panose="02040503050203030202" pitchFamily="18" charset="0"/>
              </a:rPr>
              <a:t> Edition, BPB Publication, 2022.</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CD74B-F7B3-EC9B-B2D7-2042DB6E7550}"/>
              </a:ext>
            </a:extLst>
          </p:cNvPr>
          <p:cNvSpPr>
            <a:spLocks noGrp="1"/>
          </p:cNvSpPr>
          <p:nvPr>
            <p:ph type="title"/>
          </p:nvPr>
        </p:nvSpPr>
        <p:spPr>
          <a:xfrm>
            <a:off x="457200" y="274638"/>
            <a:ext cx="8229600" cy="411162"/>
          </a:xfrm>
        </p:spPr>
        <p:txBody>
          <a:bodyPr>
            <a:noAutofit/>
          </a:bodyPr>
          <a:lstStyle/>
          <a:p>
            <a:r>
              <a:rPr lang="en-IN" sz="3200" b="1" dirty="0"/>
              <a:t>Evaluation Scheme</a:t>
            </a:r>
          </a:p>
        </p:txBody>
      </p:sp>
      <p:pic>
        <p:nvPicPr>
          <p:cNvPr id="4" name="Picture 3">
            <a:extLst>
              <a:ext uri="{FF2B5EF4-FFF2-40B4-BE49-F238E27FC236}">
                <a16:creationId xmlns:a16="http://schemas.microsoft.com/office/drawing/2014/main" id="{78A33FF6-6F32-D745-7E89-F34F8CFABB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066800"/>
            <a:ext cx="8077200" cy="5075054"/>
          </a:xfrm>
          <a:prstGeom prst="rect">
            <a:avLst/>
          </a:prstGeom>
        </p:spPr>
      </p:pic>
    </p:spTree>
    <p:extLst>
      <p:ext uri="{BB962C8B-B14F-4D97-AF65-F5344CB8AC3E}">
        <p14:creationId xmlns:p14="http://schemas.microsoft.com/office/powerpoint/2010/main" val="4087575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rmAutofit/>
          </a:bodyPr>
          <a:lstStyle/>
          <a:p>
            <a:r>
              <a:rPr lang="en-IN" sz="3200" b="1" dirty="0"/>
              <a:t>Why PSUC is so Important?</a:t>
            </a:r>
          </a:p>
        </p:txBody>
      </p:sp>
      <p:sp>
        <p:nvSpPr>
          <p:cNvPr id="3" name="Content Placeholder 2"/>
          <p:cNvSpPr>
            <a:spLocks noGrp="1"/>
          </p:cNvSpPr>
          <p:nvPr>
            <p:ph idx="1"/>
          </p:nvPr>
        </p:nvSpPr>
        <p:spPr>
          <a:xfrm>
            <a:off x="228600" y="838200"/>
            <a:ext cx="8763000" cy="5791200"/>
          </a:xfrm>
        </p:spPr>
        <p:txBody>
          <a:bodyPr>
            <a:normAutofit/>
          </a:bodyPr>
          <a:lstStyle/>
          <a:p>
            <a:pPr algn="just"/>
            <a:r>
              <a:rPr lang="en-IN" dirty="0"/>
              <a:t>It is fundamental to begin in Computer Science discipline &amp; in each examination (Private or Govt. Job)</a:t>
            </a:r>
          </a:p>
          <a:p>
            <a:pPr algn="just"/>
            <a:r>
              <a:rPr lang="en-US" dirty="0"/>
              <a:t>PSUC lets you know how exactly Information is executed at the micro level. The</a:t>
            </a:r>
            <a:r>
              <a:rPr lang="en-US" b="1" dirty="0"/>
              <a:t> </a:t>
            </a:r>
            <a:r>
              <a:rPr lang="en-US" dirty="0"/>
              <a:t>Algorithms, flowcharts, Analysis and timing analysis can be </a:t>
            </a:r>
            <a:r>
              <a:rPr lang="en-US" dirty="0" err="1"/>
              <a:t>analysed</a:t>
            </a:r>
            <a:r>
              <a:rPr lang="en-US" dirty="0"/>
              <a:t> at all higher level of course.</a:t>
            </a:r>
          </a:p>
          <a:p>
            <a:pPr algn="just"/>
            <a:r>
              <a:rPr lang="en-IN" dirty="0"/>
              <a:t>Real life example: Computer System with digital  communication world with many applications like banking, ATM, Face- book, Corporate Sector, Defence etc.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6E71C-1E75-AE5B-AB5C-72DA67792279}"/>
              </a:ext>
            </a:extLst>
          </p:cNvPr>
          <p:cNvSpPr>
            <a:spLocks noGrp="1"/>
          </p:cNvSpPr>
          <p:nvPr>
            <p:ph type="title"/>
          </p:nvPr>
        </p:nvSpPr>
        <p:spPr>
          <a:xfrm>
            <a:off x="628650" y="1131095"/>
            <a:ext cx="7886700" cy="452778"/>
          </a:xfrm>
        </p:spPr>
        <p:txBody>
          <a:bodyPr>
            <a:normAutofit fontScale="90000"/>
          </a:bodyPr>
          <a:lstStyle/>
          <a:p>
            <a:pPr algn="ctr"/>
            <a:r>
              <a:rPr lang="en-IN" sz="2400" b="1" dirty="0">
                <a:latin typeface="Arial" panose="020B0604020202020204" pitchFamily="34" charset="0"/>
                <a:ea typeface="Calibri" panose="020F0502020204030204" pitchFamily="34" charset="0"/>
                <a:cs typeface="Mangal" panose="02040503050203030202" pitchFamily="18" charset="0"/>
              </a:rPr>
              <a:t>Digital computer</a:t>
            </a:r>
            <a:endParaRPr lang="en-IN" sz="2400" dirty="0"/>
          </a:p>
        </p:txBody>
      </p:sp>
      <p:sp>
        <p:nvSpPr>
          <p:cNvPr id="3" name="Content Placeholder 2">
            <a:extLst>
              <a:ext uri="{FF2B5EF4-FFF2-40B4-BE49-F238E27FC236}">
                <a16:creationId xmlns:a16="http://schemas.microsoft.com/office/drawing/2014/main" id="{A93E5E77-1198-FF69-2FF2-3DFB13280F43}"/>
              </a:ext>
            </a:extLst>
          </p:cNvPr>
          <p:cNvSpPr>
            <a:spLocks noGrp="1"/>
          </p:cNvSpPr>
          <p:nvPr>
            <p:ph idx="1"/>
          </p:nvPr>
        </p:nvSpPr>
        <p:spPr>
          <a:xfrm>
            <a:off x="628650" y="1583873"/>
            <a:ext cx="7886700" cy="3906100"/>
          </a:xfrm>
        </p:spPr>
        <p:txBody>
          <a:bodyPr>
            <a:normAutofit fontScale="77500" lnSpcReduction="20000"/>
          </a:bodyPr>
          <a:lstStyle/>
          <a:p>
            <a:pPr algn="just"/>
            <a:r>
              <a:rPr lang="en-IN" dirty="0"/>
              <a:t>A digital computer is a digital system that performs various computational tasks and represented by variables with the limited number of discrete values.</a:t>
            </a:r>
          </a:p>
          <a:p>
            <a:endParaRPr lang="en-IN" dirty="0"/>
          </a:p>
          <a:p>
            <a:pPr algn="just"/>
            <a:r>
              <a:rPr lang="en-IN" dirty="0"/>
              <a:t>The discrete values are internally processed with limited number of discrete states. The decimal digits 0,1,2,…,9 provide 10 discrete values. </a:t>
            </a:r>
          </a:p>
          <a:p>
            <a:pPr algn="just"/>
            <a:endParaRPr lang="en-IN" dirty="0"/>
          </a:p>
          <a:p>
            <a:pPr algn="just"/>
            <a:r>
              <a:rPr lang="en-IN" dirty="0"/>
              <a:t>Where the first electronic digital computers developed in 1940. From here the term digital computer emerged because of many restrictions with other discrete values. </a:t>
            </a:r>
          </a:p>
        </p:txBody>
      </p:sp>
    </p:spTree>
    <p:extLst>
      <p:ext uri="{BB962C8B-B14F-4D97-AF65-F5344CB8AC3E}">
        <p14:creationId xmlns:p14="http://schemas.microsoft.com/office/powerpoint/2010/main" val="899803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8614F-6C83-9CE9-DF72-5D195E437452}"/>
              </a:ext>
            </a:extLst>
          </p:cNvPr>
          <p:cNvSpPr>
            <a:spLocks noGrp="1"/>
          </p:cNvSpPr>
          <p:nvPr>
            <p:ph type="title"/>
          </p:nvPr>
        </p:nvSpPr>
        <p:spPr/>
        <p:txBody>
          <a:bodyPr>
            <a:normAutofit/>
          </a:bodyPr>
          <a:lstStyle/>
          <a:p>
            <a:pPr algn="ctr"/>
            <a:r>
              <a:rPr lang="en-IN" sz="2400" b="1" dirty="0"/>
              <a:t>Functional Units of Computer System</a:t>
            </a:r>
          </a:p>
        </p:txBody>
      </p:sp>
      <p:sp>
        <p:nvSpPr>
          <p:cNvPr id="3" name="Content Placeholder 2">
            <a:extLst>
              <a:ext uri="{FF2B5EF4-FFF2-40B4-BE49-F238E27FC236}">
                <a16:creationId xmlns:a16="http://schemas.microsoft.com/office/drawing/2014/main" id="{F4BADE93-6208-609D-4A84-7B2BBEB0EF7A}"/>
              </a:ext>
            </a:extLst>
          </p:cNvPr>
          <p:cNvSpPr>
            <a:spLocks noGrp="1"/>
          </p:cNvSpPr>
          <p:nvPr>
            <p:ph idx="1"/>
          </p:nvPr>
        </p:nvSpPr>
        <p:spPr>
          <a:xfrm>
            <a:off x="269422" y="1910443"/>
            <a:ext cx="8678636" cy="3579530"/>
          </a:xfrm>
        </p:spPr>
        <p:txBody>
          <a:bodyPr>
            <a:normAutofit fontScale="70000" lnSpcReduction="20000"/>
          </a:bodyPr>
          <a:lstStyle/>
          <a:p>
            <a:pPr marL="0" indent="0">
              <a:buNone/>
            </a:pPr>
            <a:r>
              <a:rPr lang="en-IN" dirty="0"/>
              <a:t>It is divided in two modules in general:</a:t>
            </a:r>
          </a:p>
          <a:p>
            <a:pPr algn="just"/>
            <a:r>
              <a:rPr lang="en-IN" b="1" dirty="0"/>
              <a:t>Hardware: </a:t>
            </a:r>
            <a:r>
              <a:rPr lang="en-IN" dirty="0"/>
              <a:t>A hardware of the computer system consists of all electronic components such as </a:t>
            </a:r>
            <a:r>
              <a:rPr lang="en-IN" b="1" u="sng" dirty="0"/>
              <a:t>electronic circuits</a:t>
            </a:r>
            <a:r>
              <a:rPr lang="en-IN" dirty="0"/>
              <a:t>, </a:t>
            </a:r>
            <a:r>
              <a:rPr lang="en-IN" dirty="0">
                <a:solidFill>
                  <a:srgbClr val="00B0F0"/>
                </a:solidFill>
              </a:rPr>
              <a:t>display units</a:t>
            </a:r>
            <a:r>
              <a:rPr lang="en-IN" dirty="0"/>
              <a:t>, </a:t>
            </a:r>
            <a:r>
              <a:rPr lang="en-IN" dirty="0">
                <a:highlight>
                  <a:srgbClr val="FFFF00"/>
                </a:highlight>
              </a:rPr>
              <a:t>storage media </a:t>
            </a:r>
            <a:r>
              <a:rPr lang="en-IN" dirty="0"/>
              <a:t>(magnetic and optical (</a:t>
            </a:r>
            <a:r>
              <a:rPr lang="en-IN" b="0" i="0" dirty="0">
                <a:solidFill>
                  <a:srgbClr val="111111"/>
                </a:solidFill>
                <a:effectLst/>
                <a:latin typeface="Roboto" panose="02000000000000000000" pitchFamily="2" charset="0"/>
              </a:rPr>
              <a:t>a class of data storage systems that use light to read or write data to an underlying optical media-CD, DVD</a:t>
            </a:r>
            <a:r>
              <a:rPr lang="en-IN" dirty="0"/>
              <a:t>)), electromechanical devices and communication facilities.</a:t>
            </a:r>
          </a:p>
          <a:p>
            <a:endParaRPr lang="en-IN" dirty="0"/>
          </a:p>
          <a:p>
            <a:endParaRPr lang="en-IN" dirty="0"/>
          </a:p>
          <a:p>
            <a:pPr algn="just"/>
            <a:r>
              <a:rPr lang="en-IN" b="1" dirty="0"/>
              <a:t>Software:</a:t>
            </a:r>
            <a:r>
              <a:rPr lang="en-IN" dirty="0"/>
              <a:t> It consists of the instructions and data that the computer manipulates to perform various data-processing tasks. Where sequence of instruction is called a </a:t>
            </a:r>
            <a:r>
              <a:rPr lang="en-IN" b="1" dirty="0"/>
              <a:t>program</a:t>
            </a:r>
            <a:r>
              <a:rPr lang="en-IN" dirty="0"/>
              <a:t>.</a:t>
            </a:r>
          </a:p>
        </p:txBody>
      </p:sp>
    </p:spTree>
    <p:extLst>
      <p:ext uri="{BB962C8B-B14F-4D97-AF65-F5344CB8AC3E}">
        <p14:creationId xmlns:p14="http://schemas.microsoft.com/office/powerpoint/2010/main" val="342545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DCE4C-FC51-E579-774E-0DD97B2851ED}"/>
              </a:ext>
            </a:extLst>
          </p:cNvPr>
          <p:cNvSpPr>
            <a:spLocks noGrp="1"/>
          </p:cNvSpPr>
          <p:nvPr>
            <p:ph type="title"/>
          </p:nvPr>
        </p:nvSpPr>
        <p:spPr>
          <a:xfrm>
            <a:off x="449036" y="1068160"/>
            <a:ext cx="7886700" cy="599735"/>
          </a:xfrm>
        </p:spPr>
        <p:txBody>
          <a:bodyPr>
            <a:normAutofit/>
          </a:bodyPr>
          <a:lstStyle/>
          <a:p>
            <a:pPr algn="ctr"/>
            <a:r>
              <a:rPr lang="en-IN" sz="2400" b="1" dirty="0">
                <a:solidFill>
                  <a:srgbClr val="273239"/>
                </a:solidFill>
                <a:latin typeface="Source Sans 3"/>
              </a:rPr>
              <a:t>Von Neumann Architecture</a:t>
            </a:r>
            <a:endParaRPr lang="en-IN" sz="2400" dirty="0"/>
          </a:p>
        </p:txBody>
      </p:sp>
      <p:sp>
        <p:nvSpPr>
          <p:cNvPr id="3" name="Content Placeholder 2">
            <a:extLst>
              <a:ext uri="{FF2B5EF4-FFF2-40B4-BE49-F238E27FC236}">
                <a16:creationId xmlns:a16="http://schemas.microsoft.com/office/drawing/2014/main" id="{50E82AAE-0B75-1EEA-FEEC-F964005109DA}"/>
              </a:ext>
            </a:extLst>
          </p:cNvPr>
          <p:cNvSpPr>
            <a:spLocks noGrp="1"/>
          </p:cNvSpPr>
          <p:nvPr>
            <p:ph idx="1"/>
          </p:nvPr>
        </p:nvSpPr>
        <p:spPr>
          <a:xfrm>
            <a:off x="97972" y="1738993"/>
            <a:ext cx="8417378" cy="3750980"/>
          </a:xfrm>
        </p:spPr>
        <p:txBody>
          <a:bodyPr>
            <a:normAutofit fontScale="62500" lnSpcReduction="20000"/>
          </a:bodyPr>
          <a:lstStyle/>
          <a:p>
            <a:pPr algn="just" rtl="0" fontAlgn="base"/>
            <a:r>
              <a:rPr lang="en-IN" b="0" i="0" dirty="0">
                <a:solidFill>
                  <a:srgbClr val="273239"/>
                </a:solidFill>
                <a:effectLst/>
                <a:latin typeface="Nunito" panose="020F0502020204030204" pitchFamily="2" charset="0"/>
              </a:rPr>
              <a:t>Von-Neumann  computer architecture design was proposed in 1945. It was later known as Von-Neumann architecture. </a:t>
            </a:r>
          </a:p>
          <a:p>
            <a:pPr algn="just" rtl="0" fontAlgn="base"/>
            <a:endParaRPr lang="en-IN" b="0" i="0" dirty="0">
              <a:solidFill>
                <a:srgbClr val="273239"/>
              </a:solidFill>
              <a:effectLst/>
              <a:latin typeface="Nunito" panose="020F0502020204030204" pitchFamily="2" charset="0"/>
            </a:endParaRPr>
          </a:p>
          <a:p>
            <a:pPr algn="just" rtl="0" fontAlgn="base"/>
            <a:r>
              <a:rPr lang="en-IN" b="0" i="0" dirty="0">
                <a:solidFill>
                  <a:srgbClr val="273239"/>
                </a:solidFill>
                <a:effectLst/>
                <a:latin typeface="Nunito" panose="020F0502020204030204" pitchFamily="2" charset="0"/>
              </a:rPr>
              <a:t>Historically there have been 2 types of Computers: </a:t>
            </a:r>
          </a:p>
          <a:p>
            <a:pPr algn="just" rtl="0" fontAlgn="base"/>
            <a:endParaRPr lang="en-IN" b="0" i="0" dirty="0">
              <a:solidFill>
                <a:srgbClr val="273239"/>
              </a:solidFill>
              <a:effectLst/>
              <a:latin typeface="Nunito" panose="020F0502020204030204" pitchFamily="2" charset="0"/>
            </a:endParaRPr>
          </a:p>
          <a:p>
            <a:pPr algn="just" fontAlgn="base">
              <a:buFont typeface="+mj-lt"/>
              <a:buAutoNum type="arabicPeriod"/>
            </a:pPr>
            <a:r>
              <a:rPr lang="en-IN" b="1" i="0" dirty="0">
                <a:solidFill>
                  <a:srgbClr val="273239"/>
                </a:solidFill>
                <a:effectLst/>
                <a:latin typeface="Nunito" panose="020F0502020204030204" pitchFamily="2" charset="0"/>
              </a:rPr>
              <a:t> Fixed Program Computers –</a:t>
            </a:r>
            <a:r>
              <a:rPr lang="en-IN" b="0" i="0" dirty="0">
                <a:solidFill>
                  <a:srgbClr val="273239"/>
                </a:solidFill>
                <a:effectLst/>
                <a:latin typeface="Nunito" panose="020F0502020204030204" pitchFamily="2" charset="0"/>
              </a:rPr>
              <a:t> Their function is very specific and they couldn’t be reprogrammed, e.g. Calculators. </a:t>
            </a:r>
          </a:p>
          <a:p>
            <a:pPr algn="just" fontAlgn="base">
              <a:buFont typeface="+mj-lt"/>
              <a:buAutoNum type="arabicPeriod"/>
            </a:pPr>
            <a:endParaRPr lang="en-IN" dirty="0">
              <a:solidFill>
                <a:srgbClr val="273239"/>
              </a:solidFill>
              <a:latin typeface="Nunito" panose="020F0502020204030204" pitchFamily="2" charset="0"/>
            </a:endParaRPr>
          </a:p>
          <a:p>
            <a:pPr algn="just" fontAlgn="base">
              <a:buFont typeface="+mj-lt"/>
              <a:buAutoNum type="arabicPeriod"/>
            </a:pPr>
            <a:endParaRPr lang="en-IN" b="0" i="0" dirty="0">
              <a:solidFill>
                <a:srgbClr val="273239"/>
              </a:solidFill>
              <a:effectLst/>
              <a:latin typeface="Nunito" panose="020F0502020204030204" pitchFamily="2" charset="0"/>
            </a:endParaRPr>
          </a:p>
          <a:p>
            <a:pPr algn="just" fontAlgn="base">
              <a:buFont typeface="+mj-lt"/>
              <a:buAutoNum type="arabicPeriod" startAt="2"/>
            </a:pPr>
            <a:r>
              <a:rPr lang="en-IN" b="1" i="0" dirty="0">
                <a:solidFill>
                  <a:srgbClr val="273239"/>
                </a:solidFill>
                <a:effectLst/>
                <a:latin typeface="Nunito" panose="020F0502020204030204" pitchFamily="2" charset="0"/>
              </a:rPr>
              <a:t> Stored Program Computers –</a:t>
            </a:r>
            <a:r>
              <a:rPr lang="en-IN" b="0" i="0" dirty="0">
                <a:solidFill>
                  <a:srgbClr val="273239"/>
                </a:solidFill>
                <a:effectLst/>
                <a:latin typeface="Nunito" panose="020F0502020204030204" pitchFamily="2" charset="0"/>
              </a:rPr>
              <a:t> These can be programmed to carry out many different tasks, applications are stored on them, hence the name is. </a:t>
            </a:r>
          </a:p>
          <a:p>
            <a:pPr algn="just"/>
            <a:endParaRPr lang="en-IN" dirty="0"/>
          </a:p>
        </p:txBody>
      </p:sp>
    </p:spTree>
    <p:extLst>
      <p:ext uri="{BB962C8B-B14F-4D97-AF65-F5344CB8AC3E}">
        <p14:creationId xmlns:p14="http://schemas.microsoft.com/office/powerpoint/2010/main" val="1152701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F6D04-5691-95CF-AE3B-F3DDD76B2047}"/>
              </a:ext>
            </a:extLst>
          </p:cNvPr>
          <p:cNvSpPr>
            <a:spLocks noGrp="1"/>
          </p:cNvSpPr>
          <p:nvPr>
            <p:ph type="title"/>
          </p:nvPr>
        </p:nvSpPr>
        <p:spPr>
          <a:xfrm>
            <a:off x="628650" y="857251"/>
            <a:ext cx="7886700" cy="604157"/>
          </a:xfrm>
        </p:spPr>
        <p:txBody>
          <a:bodyPr>
            <a:normAutofit fontScale="90000"/>
          </a:bodyPr>
          <a:lstStyle/>
          <a:p>
            <a:r>
              <a:rPr lang="en-IN" b="1" i="0" dirty="0">
                <a:solidFill>
                  <a:srgbClr val="273239"/>
                </a:solidFill>
                <a:effectLst/>
                <a:latin typeface="Source Sans 3"/>
              </a:rPr>
              <a:t>Von Neumann architecture… Cont’d</a:t>
            </a:r>
            <a:endParaRPr lang="en-IN" dirty="0"/>
          </a:p>
        </p:txBody>
      </p:sp>
      <p:sp>
        <p:nvSpPr>
          <p:cNvPr id="3" name="Content Placeholder 2">
            <a:extLst>
              <a:ext uri="{FF2B5EF4-FFF2-40B4-BE49-F238E27FC236}">
                <a16:creationId xmlns:a16="http://schemas.microsoft.com/office/drawing/2014/main" id="{6BE3D885-A7FE-25EA-8124-C2A78193AAA2}"/>
              </a:ext>
            </a:extLst>
          </p:cNvPr>
          <p:cNvSpPr>
            <a:spLocks noGrp="1"/>
          </p:cNvSpPr>
          <p:nvPr>
            <p:ph idx="1"/>
          </p:nvPr>
        </p:nvSpPr>
        <p:spPr>
          <a:xfrm>
            <a:off x="277585" y="1600201"/>
            <a:ext cx="4939393" cy="3918857"/>
          </a:xfrm>
        </p:spPr>
        <p:txBody>
          <a:bodyPr>
            <a:normAutofit fontScale="62500" lnSpcReduction="20000"/>
          </a:bodyPr>
          <a:lstStyle/>
          <a:p>
            <a:pPr algn="just"/>
            <a:r>
              <a:rPr lang="en-IN" b="0" i="0" dirty="0">
                <a:solidFill>
                  <a:srgbClr val="273239"/>
                </a:solidFill>
                <a:effectLst/>
                <a:latin typeface="Nunito" pitchFamily="2" charset="0"/>
              </a:rPr>
              <a:t>Modern computers are based on a stored-program concept introduced by John Von Neumann. </a:t>
            </a:r>
          </a:p>
          <a:p>
            <a:pPr algn="just"/>
            <a:endParaRPr lang="en-IN" b="0" i="0" dirty="0">
              <a:solidFill>
                <a:srgbClr val="273239"/>
              </a:solidFill>
              <a:effectLst/>
              <a:latin typeface="Nunito" pitchFamily="2" charset="0"/>
            </a:endParaRPr>
          </a:p>
          <a:p>
            <a:pPr algn="just"/>
            <a:r>
              <a:rPr lang="en-IN" b="0" i="0" dirty="0">
                <a:solidFill>
                  <a:srgbClr val="273239"/>
                </a:solidFill>
                <a:effectLst/>
                <a:latin typeface="Nunito" pitchFamily="2" charset="0"/>
              </a:rPr>
              <a:t>In this stored-program concept, programs and data are stored in a separate storage unit called memories and are treated the same. </a:t>
            </a:r>
          </a:p>
          <a:p>
            <a:pPr algn="just"/>
            <a:endParaRPr lang="en-IN" b="0" i="0" dirty="0">
              <a:solidFill>
                <a:srgbClr val="273239"/>
              </a:solidFill>
              <a:effectLst/>
              <a:latin typeface="Nunito" pitchFamily="2" charset="0"/>
            </a:endParaRPr>
          </a:p>
          <a:p>
            <a:pPr algn="just"/>
            <a:r>
              <a:rPr lang="en-IN" b="0" i="0" dirty="0">
                <a:solidFill>
                  <a:srgbClr val="273239"/>
                </a:solidFill>
                <a:effectLst/>
                <a:latin typeface="Nunito" pitchFamily="2" charset="0"/>
              </a:rPr>
              <a:t>This novel idea meant that a computer built with this architecture would be much easier to reprogram. </a:t>
            </a:r>
          </a:p>
          <a:p>
            <a:endParaRPr lang="en-IN" dirty="0">
              <a:solidFill>
                <a:srgbClr val="273239"/>
              </a:solidFill>
              <a:latin typeface="Nunito" pitchFamily="2" charset="0"/>
            </a:endParaRPr>
          </a:p>
          <a:p>
            <a:endParaRPr lang="en-IN" dirty="0"/>
          </a:p>
        </p:txBody>
      </p:sp>
      <p:pic>
        <p:nvPicPr>
          <p:cNvPr id="5" name="Picture 4" descr="A diagram of a memory&#10;&#10;Description automatically generated">
            <a:extLst>
              <a:ext uri="{FF2B5EF4-FFF2-40B4-BE49-F238E27FC236}">
                <a16:creationId xmlns:a16="http://schemas.microsoft.com/office/drawing/2014/main" id="{242D5F67-AA7B-E8ED-5799-64AF7B089D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6399" y="1600201"/>
            <a:ext cx="3585561" cy="3608614"/>
          </a:xfrm>
          <a:prstGeom prst="rect">
            <a:avLst/>
          </a:prstGeom>
        </p:spPr>
      </p:pic>
    </p:spTree>
    <p:extLst>
      <p:ext uri="{BB962C8B-B14F-4D97-AF65-F5344CB8AC3E}">
        <p14:creationId xmlns:p14="http://schemas.microsoft.com/office/powerpoint/2010/main" val="4808350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4753</TotalTime>
  <Words>2902</Words>
  <Application>Microsoft Office PowerPoint</Application>
  <PresentationFormat>On-screen Show (4:3)</PresentationFormat>
  <Paragraphs>197</Paragraphs>
  <Slides>25</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-apple-system</vt:lpstr>
      <vt:lpstr>Arial</vt:lpstr>
      <vt:lpstr>Calibri</vt:lpstr>
      <vt:lpstr>Montserrat</vt:lpstr>
      <vt:lpstr>Nunito</vt:lpstr>
      <vt:lpstr>Palatino</vt:lpstr>
      <vt:lpstr>Roboto</vt:lpstr>
      <vt:lpstr>Source Sans 3</vt:lpstr>
      <vt:lpstr>Times</vt:lpstr>
      <vt:lpstr>Wingdings</vt:lpstr>
      <vt:lpstr>Office Theme</vt:lpstr>
      <vt:lpstr>PowerPoint Presentation</vt:lpstr>
      <vt:lpstr>Syllabus</vt:lpstr>
      <vt:lpstr> TEXTBOOKS </vt:lpstr>
      <vt:lpstr>Evaluation Scheme</vt:lpstr>
      <vt:lpstr>Why PSUC is so Important?</vt:lpstr>
      <vt:lpstr>Digital computer</vt:lpstr>
      <vt:lpstr>Functional Units of Computer System</vt:lpstr>
      <vt:lpstr>Von Neumann Architecture</vt:lpstr>
      <vt:lpstr>Von Neumann architecture… Cont’d</vt:lpstr>
      <vt:lpstr>Von Neumann architecture is also known as ISA (Instruction set architecture) computer and is having three basic units:  Central Processing Unit (CPU), Main Memory Unit and Input/Output Unit. </vt:lpstr>
      <vt:lpstr>Basic CPU structure, illustrating ALU </vt:lpstr>
      <vt:lpstr>Input and Output Unit</vt:lpstr>
      <vt:lpstr>Memory</vt:lpstr>
      <vt:lpstr>Memory Con’d</vt:lpstr>
      <vt:lpstr>Memory unit</vt:lpstr>
      <vt:lpstr>Primary storage: RAM &amp; ROM</vt:lpstr>
      <vt:lpstr>Secondary memory </vt:lpstr>
      <vt:lpstr>Secondary memory</vt:lpstr>
      <vt:lpstr>Cache memory</vt:lpstr>
      <vt:lpstr>Buses – Data is transmitted from one part of a computer to another, connecting all major internal components to the CPU and memory. </vt:lpstr>
      <vt:lpstr>High level Programming Languages</vt:lpstr>
      <vt:lpstr>Difference between High Level and Low Level languages</vt:lpstr>
      <vt:lpstr>Difference between High Level and Low-level language</vt:lpstr>
      <vt:lpstr>Compiler</vt:lpstr>
      <vt:lpstr>Assembly Language Assembly Language is a low-level programming language. It helps in understanding the programming language of machine code.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shubhangi</dc:creator>
  <cp:lastModifiedBy>Dr. Rajat Goel [MU - Jaipur]</cp:lastModifiedBy>
  <cp:revision>167</cp:revision>
  <dcterms:created xsi:type="dcterms:W3CDTF">2017-07-11T09:12:16Z</dcterms:created>
  <dcterms:modified xsi:type="dcterms:W3CDTF">2024-09-12T17:24:06Z</dcterms:modified>
</cp:coreProperties>
</file>